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58" r:id="rId4"/>
    <p:sldId id="301" r:id="rId5"/>
    <p:sldId id="262" r:id="rId6"/>
    <p:sldId id="304" r:id="rId7"/>
    <p:sldId id="264" r:id="rId8"/>
    <p:sldId id="265" r:id="rId9"/>
    <p:sldId id="266" r:id="rId10"/>
    <p:sldId id="268" r:id="rId11"/>
    <p:sldId id="269" r:id="rId12"/>
    <p:sldId id="307" r:id="rId13"/>
    <p:sldId id="308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302" r:id="rId32"/>
    <p:sldId id="289" r:id="rId33"/>
    <p:sldId id="290" r:id="rId34"/>
    <p:sldId id="303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11" r:id="rId46"/>
    <p:sldId id="310" r:id="rId47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 autoAdjust="0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55C09-EE76-41FF-8C97-8BA71503F7B8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0F015-096E-4E41-8651-3D8355CE2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944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0F015-096E-4E41-8651-3D8355CE21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8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09136" y="498158"/>
            <a:ext cx="692572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330141"/>
            <a:ext cx="9143998" cy="26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2596" y="498158"/>
            <a:ext cx="355880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39" y="1404620"/>
            <a:ext cx="8072120" cy="3700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33A0A7-0E3E-4635-9297-2B702A0E3B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7EFC485C-7660-4A5D-8909-81BCF9A52E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6051549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qinceli@hit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jpg"/><Relationship Id="rId18" Type="http://schemas.openxmlformats.org/officeDocument/2006/relationships/image" Target="../media/image64.jpg"/><Relationship Id="rId26" Type="http://schemas.openxmlformats.org/officeDocument/2006/relationships/image" Target="../media/image72.jpg"/><Relationship Id="rId3" Type="http://schemas.openxmlformats.org/officeDocument/2006/relationships/image" Target="../media/image49.jpg"/><Relationship Id="rId21" Type="http://schemas.openxmlformats.org/officeDocument/2006/relationships/image" Target="../media/image67.jp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17" Type="http://schemas.openxmlformats.org/officeDocument/2006/relationships/image" Target="../media/image63.jpg"/><Relationship Id="rId25" Type="http://schemas.openxmlformats.org/officeDocument/2006/relationships/image" Target="../media/image71.jpg"/><Relationship Id="rId33" Type="http://schemas.openxmlformats.org/officeDocument/2006/relationships/image" Target="../media/image79.png"/><Relationship Id="rId2" Type="http://schemas.openxmlformats.org/officeDocument/2006/relationships/image" Target="../media/image48.jpg"/><Relationship Id="rId16" Type="http://schemas.openxmlformats.org/officeDocument/2006/relationships/image" Target="../media/image62.jpg"/><Relationship Id="rId20" Type="http://schemas.openxmlformats.org/officeDocument/2006/relationships/image" Target="../media/image66.jpg"/><Relationship Id="rId29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24" Type="http://schemas.openxmlformats.org/officeDocument/2006/relationships/image" Target="../media/image70.jpg"/><Relationship Id="rId32" Type="http://schemas.openxmlformats.org/officeDocument/2006/relationships/image" Target="../media/image78.png"/><Relationship Id="rId5" Type="http://schemas.openxmlformats.org/officeDocument/2006/relationships/image" Target="../media/image51.jpg"/><Relationship Id="rId15" Type="http://schemas.openxmlformats.org/officeDocument/2006/relationships/image" Target="../media/image61.jpg"/><Relationship Id="rId23" Type="http://schemas.openxmlformats.org/officeDocument/2006/relationships/image" Target="../media/image69.jpg"/><Relationship Id="rId28" Type="http://schemas.openxmlformats.org/officeDocument/2006/relationships/image" Target="../media/image74.jpg"/><Relationship Id="rId10" Type="http://schemas.openxmlformats.org/officeDocument/2006/relationships/image" Target="../media/image56.jpg"/><Relationship Id="rId19" Type="http://schemas.openxmlformats.org/officeDocument/2006/relationships/image" Target="../media/image65.jpg"/><Relationship Id="rId31" Type="http://schemas.openxmlformats.org/officeDocument/2006/relationships/image" Target="../media/image77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Relationship Id="rId14" Type="http://schemas.openxmlformats.org/officeDocument/2006/relationships/image" Target="../media/image60.jpg"/><Relationship Id="rId22" Type="http://schemas.openxmlformats.org/officeDocument/2006/relationships/image" Target="../media/image68.jpg"/><Relationship Id="rId27" Type="http://schemas.openxmlformats.org/officeDocument/2006/relationships/image" Target="../media/image73.jpg"/><Relationship Id="rId30" Type="http://schemas.openxmlformats.org/officeDocument/2006/relationships/image" Target="../media/image76.jpg"/><Relationship Id="rId8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ilife/iphoto/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hyperlink" Target="http://www.sensiblevision.com/" TargetMode="External"/><Relationship Id="rId4" Type="http://schemas.openxmlformats.org/officeDocument/2006/relationships/image" Target="../media/image9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Automatic_number_plate_recogniti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mailto:hitcv2022@163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600" y="1219200"/>
            <a:ext cx="7531289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30475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Lecture 1:  </a:t>
            </a:r>
            <a:r>
              <a:rPr sz="4000" spc="105" dirty="0"/>
              <a:t>Introduc</a:t>
            </a:r>
            <a:r>
              <a:rPr lang="en-US" altLang="zh-CN" sz="4000" spc="105" dirty="0"/>
              <a:t>ti</a:t>
            </a:r>
            <a:r>
              <a:rPr sz="4000" spc="105" dirty="0"/>
              <a:t>on </a:t>
            </a:r>
            <a:r>
              <a:rPr sz="4000" dirty="0"/>
              <a:t>to </a:t>
            </a:r>
            <a:r>
              <a:rPr sz="4000" spc="-5" dirty="0"/>
              <a:t>“Computer</a:t>
            </a:r>
            <a:r>
              <a:rPr sz="4000" spc="-110" dirty="0"/>
              <a:t> </a:t>
            </a:r>
            <a:r>
              <a:rPr sz="4000" spc="-5" dirty="0"/>
              <a:t>Vision”</a:t>
            </a:r>
            <a:endParaRPr sz="40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33C8C0-31B8-1B46-A06B-5706C2C88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1" y="3429000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2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9171" y="1828802"/>
            <a:ext cx="1752598" cy="1168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13119" y="1193802"/>
            <a:ext cx="1752600" cy="1168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3410" y="833891"/>
            <a:ext cx="1752600" cy="1168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2822" y="2226574"/>
            <a:ext cx="1752598" cy="1168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6870" y="1324875"/>
            <a:ext cx="1752598" cy="11683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8493" y="2616201"/>
            <a:ext cx="1752600" cy="1168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6146" y="865282"/>
            <a:ext cx="1752598" cy="11683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6598" y="1639499"/>
            <a:ext cx="1752600" cy="1168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944" y="4394201"/>
            <a:ext cx="1752600" cy="1168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9746" y="4546601"/>
            <a:ext cx="1752598" cy="11683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5946" y="2946401"/>
            <a:ext cx="1752598" cy="11683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9946" y="3632201"/>
            <a:ext cx="1752598" cy="11683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1383" y="3986843"/>
            <a:ext cx="1752598" cy="11683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8744" y="3175001"/>
            <a:ext cx="1752600" cy="11683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946" y="4318001"/>
            <a:ext cx="1828800" cy="12191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546" y="3251201"/>
            <a:ext cx="1752600" cy="11683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4817" y="5672879"/>
            <a:ext cx="28213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Thorpe, </a:t>
            </a:r>
            <a:r>
              <a:rPr sz="1800" dirty="0">
                <a:latin typeface="Arial"/>
                <a:cs typeface="Arial"/>
              </a:rPr>
              <a:t>et al. </a:t>
            </a:r>
            <a:r>
              <a:rPr sz="1800" i="1" spc="-5" dirty="0">
                <a:latin typeface="Arial"/>
                <a:cs typeface="Arial"/>
              </a:rPr>
              <a:t>Nature,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1996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2B3598-BDF2-4055-A42A-17565314CF6B}"/>
              </a:ext>
            </a:extLst>
          </p:cNvPr>
          <p:cNvSpPr txBox="1"/>
          <p:nvPr/>
        </p:nvSpPr>
        <p:spPr>
          <a:xfrm>
            <a:off x="1447980" y="115669"/>
            <a:ext cx="6638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b="0" i="0" u="none" strike="noStrike" baseline="0" dirty="0">
                <a:latin typeface="Calibri" panose="020F0502020204030204" pitchFamily="34" charset="0"/>
              </a:rPr>
              <a:t>Human vision</a:t>
            </a:r>
            <a:r>
              <a:rPr lang="en-US" altLang="zh-CN" sz="3600" dirty="0">
                <a:latin typeface="Calibri" panose="020F0502020204030204" pitchFamily="34" charset="0"/>
              </a:rPr>
              <a:t> </a:t>
            </a:r>
            <a:r>
              <a:rPr lang="en-US" altLang="zh-CN" sz="3600" b="0" i="0" u="none" strike="noStrike" baseline="0" dirty="0">
                <a:latin typeface="Calibri" panose="020F0502020204030204" pitchFamily="34" charset="0"/>
              </a:rPr>
              <a:t>is</a:t>
            </a:r>
            <a:r>
              <a:rPr lang="en-US" altLang="zh-CN" sz="3600" dirty="0">
                <a:latin typeface="Calibri" panose="020F0502020204030204" pitchFamily="34" charset="0"/>
              </a:rPr>
              <a:t> </a:t>
            </a:r>
            <a:r>
              <a:rPr lang="en-US" altLang="zh-CN" sz="3600" b="0" i="0" u="none" strike="noStrike" baseline="0" dirty="0">
                <a:latin typeface="Calibri" panose="020F0502020204030204" pitchFamily="34" charset="0"/>
              </a:rPr>
              <a:t>superbly</a:t>
            </a:r>
            <a:r>
              <a:rPr lang="en-US" altLang="zh-CN" sz="3600" dirty="0">
                <a:latin typeface="Calibri" panose="020F0502020204030204" pitchFamily="34" charset="0"/>
              </a:rPr>
              <a:t> </a:t>
            </a:r>
            <a:r>
              <a:rPr lang="en-US" altLang="zh-CN" sz="3600" b="0" i="0" u="none" strike="noStrike" baseline="0" dirty="0">
                <a:latin typeface="Calibri" panose="020F0502020204030204" pitchFamily="34" charset="0"/>
              </a:rPr>
              <a:t>efficient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725" y="539751"/>
            <a:ext cx="7921623" cy="4833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1637" y="1"/>
            <a:ext cx="431800" cy="6324600"/>
          </a:xfrm>
          <a:custGeom>
            <a:avLst/>
            <a:gdLst/>
            <a:ahLst/>
            <a:cxnLst/>
            <a:rect l="l" t="t" r="r" b="b"/>
            <a:pathLst>
              <a:path w="431800" h="6324600">
                <a:moveTo>
                  <a:pt x="0" y="0"/>
                </a:moveTo>
                <a:lnTo>
                  <a:pt x="431800" y="0"/>
                </a:lnTo>
                <a:lnTo>
                  <a:pt x="431800" y="6324598"/>
                </a:lnTo>
                <a:lnTo>
                  <a:pt x="0" y="6324598"/>
                </a:lnTo>
                <a:lnTo>
                  <a:pt x="0" y="0"/>
                </a:lnTo>
                <a:close/>
              </a:path>
            </a:pathLst>
          </a:custGeom>
          <a:solidFill>
            <a:srgbClr val="FF7C00">
              <a:alpha val="32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9905" y="4879570"/>
            <a:ext cx="2065712" cy="773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6777" y="4909820"/>
            <a:ext cx="19754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0033CC"/>
                </a:solidFill>
                <a:latin typeface="Calibri"/>
                <a:cs typeface="Calibri"/>
              </a:rPr>
              <a:t>150 ms</a:t>
            </a:r>
            <a:r>
              <a:rPr sz="4000" b="1" spc="-100" dirty="0">
                <a:solidFill>
                  <a:srgbClr val="0033CC"/>
                </a:solidFill>
                <a:latin typeface="Calibri"/>
                <a:cs typeface="Calibri"/>
              </a:rPr>
              <a:t> </a:t>
            </a:r>
            <a:r>
              <a:rPr sz="4000" b="1" dirty="0">
                <a:solidFill>
                  <a:srgbClr val="0033CC"/>
                </a:solidFill>
                <a:latin typeface="Calibri"/>
                <a:cs typeface="Calibri"/>
              </a:rPr>
              <a:t>!!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395" y="5615867"/>
            <a:ext cx="28213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Thorpe, </a:t>
            </a:r>
            <a:r>
              <a:rPr sz="1800" dirty="0">
                <a:latin typeface="Arial"/>
                <a:cs typeface="Arial"/>
              </a:rPr>
              <a:t>et al. </a:t>
            </a:r>
            <a:r>
              <a:rPr sz="1800" i="1" spc="-5" dirty="0">
                <a:latin typeface="Arial"/>
                <a:cs typeface="Arial"/>
              </a:rPr>
              <a:t>Nature,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1996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38DC86-0B1B-F745-ADB4-33C79EB5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596" y="498159"/>
            <a:ext cx="4827404" cy="644842"/>
          </a:xfrm>
        </p:spPr>
        <p:txBody>
          <a:bodyPr/>
          <a:lstStyle/>
          <a:p>
            <a:r>
              <a:rPr lang="en-CN" dirty="0"/>
              <a:t>Fooling humans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284AB-F79A-9948-B918-9F5AF4EA1944}"/>
              </a:ext>
            </a:extLst>
          </p:cNvPr>
          <p:cNvSpPr/>
          <p:nvPr/>
        </p:nvSpPr>
        <p:spPr>
          <a:xfrm>
            <a:off x="533400" y="1536174"/>
            <a:ext cx="815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However, this speed is obtained at the price of some drawbacks. </a:t>
            </a:r>
          </a:p>
          <a:p>
            <a:pPr algn="just"/>
            <a:endParaRPr lang="en-US" sz="2400" dirty="0"/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sz="2400" dirty="0"/>
              <a:t>Changing small irrelevant parts of an image such as water reflection or background can go unnoticed because the human brain focuses on the important parts of an image.</a:t>
            </a:r>
          </a:p>
          <a:p>
            <a:pPr marL="457200" indent="-457200" algn="just">
              <a:buFont typeface="Wingdings" pitchFamily="2" charset="2"/>
              <a:buChar char="q"/>
            </a:pPr>
            <a:endParaRPr lang="en-US" sz="2400" dirty="0"/>
          </a:p>
          <a:p>
            <a:pPr marL="457200" indent="-457200" algn="just">
              <a:buFont typeface="Wingdings" pitchFamily="2" charset="2"/>
              <a:buChar char="q"/>
            </a:pPr>
            <a:r>
              <a:rPr lang="en-US" sz="2400" dirty="0"/>
              <a:t>If the signal is very close to the background, it can be difficult to detect and segment the relevant part of the image.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216489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860095" y="5573077"/>
            <a:ext cx="30626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Rensink, O’regan, </a:t>
            </a:r>
            <a:r>
              <a:rPr sz="1800" dirty="0">
                <a:latin typeface="Arial"/>
                <a:cs typeface="Arial"/>
              </a:rPr>
              <a:t>Simon,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E004355-7E13-B14C-8D5D-D2C1F3500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548" y="375921"/>
            <a:ext cx="42086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65" dirty="0"/>
              <a:t> </a:t>
            </a:r>
            <a:r>
              <a:rPr spc="-5" dirty="0"/>
              <a:t>blind</a:t>
            </a:r>
            <a:r>
              <a:rPr lang="en-US" spc="-5" dirty="0"/>
              <a:t>n</a:t>
            </a:r>
            <a:r>
              <a:rPr spc="-5" dirty="0"/>
              <a:t>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1ADFF5-45B2-1B47-BD69-C9F71227E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79" y="1318023"/>
            <a:ext cx="5339652" cy="40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9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5548" y="375921"/>
            <a:ext cx="44372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Change</a:t>
            </a:r>
            <a:r>
              <a:rPr spc="-65" dirty="0"/>
              <a:t> </a:t>
            </a:r>
            <a:r>
              <a:rPr spc="-5" dirty="0"/>
              <a:t>blind</a:t>
            </a:r>
            <a:r>
              <a:rPr lang="en-US" spc="-5" dirty="0"/>
              <a:t>n</a:t>
            </a:r>
            <a:r>
              <a:rPr spc="-5" dirty="0"/>
              <a:t>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38800" y="5624829"/>
            <a:ext cx="306260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Rensink, O’regan, </a:t>
            </a:r>
            <a:r>
              <a:rPr sz="1800" dirty="0">
                <a:latin typeface="Arial"/>
                <a:cs typeface="Arial"/>
              </a:rPr>
              <a:t>Simon,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6C7109-1ECB-0545-9622-DFD664BA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82000" cy="30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6350" y="1295400"/>
            <a:ext cx="6591299" cy="44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87E70DE-76C1-3449-B11F-E9C80CAD6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5549" y="375921"/>
            <a:ext cx="36982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Segmentation</a:t>
            </a:r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9269" y="1005841"/>
            <a:ext cx="5932168" cy="4709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8600" y="914400"/>
            <a:ext cx="533400" cy="4937759"/>
          </a:xfrm>
          <a:custGeom>
            <a:avLst/>
            <a:gdLst/>
            <a:ahLst/>
            <a:cxnLst/>
            <a:rect l="l" t="t" r="r" b="b"/>
            <a:pathLst>
              <a:path w="533400" h="914400">
                <a:moveTo>
                  <a:pt x="0" y="914398"/>
                </a:moveTo>
                <a:lnTo>
                  <a:pt x="533400" y="914398"/>
                </a:lnTo>
                <a:lnTo>
                  <a:pt x="533400" y="0"/>
                </a:lnTo>
                <a:lnTo>
                  <a:pt x="0" y="0"/>
                </a:lnTo>
                <a:lnTo>
                  <a:pt x="0" y="914398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9198" y="914401"/>
            <a:ext cx="533400" cy="4937758"/>
          </a:xfrm>
          <a:custGeom>
            <a:avLst/>
            <a:gdLst/>
            <a:ahLst/>
            <a:cxnLst/>
            <a:rect l="l" t="t" r="r" b="b"/>
            <a:pathLst>
              <a:path w="533400" h="914400">
                <a:moveTo>
                  <a:pt x="0" y="914398"/>
                </a:moveTo>
                <a:lnTo>
                  <a:pt x="533400" y="914398"/>
                </a:lnTo>
                <a:lnTo>
                  <a:pt x="533400" y="0"/>
                </a:lnTo>
                <a:lnTo>
                  <a:pt x="0" y="0"/>
                </a:lnTo>
                <a:lnTo>
                  <a:pt x="0" y="914398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2200" y="2819400"/>
            <a:ext cx="5410200" cy="533400"/>
          </a:xfrm>
          <a:custGeom>
            <a:avLst/>
            <a:gdLst/>
            <a:ahLst/>
            <a:cxnLst/>
            <a:rect l="l" t="t" r="r" b="b"/>
            <a:pathLst>
              <a:path w="5410200" h="533400">
                <a:moveTo>
                  <a:pt x="5410198" y="0"/>
                </a:moveTo>
                <a:lnTo>
                  <a:pt x="5410198" y="533400"/>
                </a:lnTo>
                <a:lnTo>
                  <a:pt x="0" y="533400"/>
                </a:lnTo>
                <a:lnTo>
                  <a:pt x="0" y="0"/>
                </a:lnTo>
                <a:lnTo>
                  <a:pt x="5410198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2200" y="1828800"/>
            <a:ext cx="5410200" cy="533400"/>
          </a:xfrm>
          <a:custGeom>
            <a:avLst/>
            <a:gdLst/>
            <a:ahLst/>
            <a:cxnLst/>
            <a:rect l="l" t="t" r="r" b="b"/>
            <a:pathLst>
              <a:path w="5410200" h="533400">
                <a:moveTo>
                  <a:pt x="5410198" y="0"/>
                </a:moveTo>
                <a:lnTo>
                  <a:pt x="5410198" y="533400"/>
                </a:lnTo>
                <a:lnTo>
                  <a:pt x="0" y="533400"/>
                </a:lnTo>
                <a:lnTo>
                  <a:pt x="0" y="0"/>
                </a:lnTo>
                <a:lnTo>
                  <a:pt x="5410198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E21D2B6B-9ADE-4EEF-AEF2-306E648C707A}"/>
              </a:ext>
            </a:extLst>
          </p:cNvPr>
          <p:cNvSpPr/>
          <p:nvPr/>
        </p:nvSpPr>
        <p:spPr>
          <a:xfrm>
            <a:off x="2377440" y="3878017"/>
            <a:ext cx="5410200" cy="533400"/>
          </a:xfrm>
          <a:custGeom>
            <a:avLst/>
            <a:gdLst/>
            <a:ahLst/>
            <a:cxnLst/>
            <a:rect l="l" t="t" r="r" b="b"/>
            <a:pathLst>
              <a:path w="5410200" h="533400">
                <a:moveTo>
                  <a:pt x="5410198" y="0"/>
                </a:moveTo>
                <a:lnTo>
                  <a:pt x="5410198" y="533400"/>
                </a:lnTo>
                <a:lnTo>
                  <a:pt x="0" y="533400"/>
                </a:lnTo>
                <a:lnTo>
                  <a:pt x="0" y="0"/>
                </a:lnTo>
                <a:lnTo>
                  <a:pt x="5410198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D9179409-4D68-43AB-B367-0C5A7C024B99}"/>
              </a:ext>
            </a:extLst>
          </p:cNvPr>
          <p:cNvSpPr/>
          <p:nvPr/>
        </p:nvSpPr>
        <p:spPr>
          <a:xfrm>
            <a:off x="2331719" y="4936634"/>
            <a:ext cx="5410200" cy="533400"/>
          </a:xfrm>
          <a:custGeom>
            <a:avLst/>
            <a:gdLst/>
            <a:ahLst/>
            <a:cxnLst/>
            <a:rect l="l" t="t" r="r" b="b"/>
            <a:pathLst>
              <a:path w="5410200" h="533400">
                <a:moveTo>
                  <a:pt x="5410198" y="0"/>
                </a:moveTo>
                <a:lnTo>
                  <a:pt x="5410198" y="533400"/>
                </a:lnTo>
                <a:lnTo>
                  <a:pt x="0" y="533400"/>
                </a:lnTo>
                <a:lnTo>
                  <a:pt x="0" y="0"/>
                </a:lnTo>
                <a:lnTo>
                  <a:pt x="5410198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C003DA48-D20F-6C4C-BAF8-895577100E05}"/>
              </a:ext>
            </a:extLst>
          </p:cNvPr>
          <p:cNvSpPr txBox="1">
            <a:spLocks/>
          </p:cNvSpPr>
          <p:nvPr/>
        </p:nvSpPr>
        <p:spPr>
          <a:xfrm>
            <a:off x="3545801" y="178748"/>
            <a:ext cx="30734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kern="0" spc="145" dirty="0">
                <a:solidFill>
                  <a:sysClr val="windowText" lastClr="000000"/>
                </a:solidFill>
              </a:rPr>
              <a:t>Perception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2" grpId="0" animBg="1"/>
      <p:bldP spid="19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191" y="802380"/>
            <a:ext cx="2978351" cy="2601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76600" y="2209800"/>
            <a:ext cx="5714998" cy="3790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199" y="3104917"/>
            <a:ext cx="978535" cy="753110"/>
          </a:xfrm>
          <a:custGeom>
            <a:avLst/>
            <a:gdLst/>
            <a:ahLst/>
            <a:cxnLst/>
            <a:rect l="l" t="t" r="r" b="b"/>
            <a:pathLst>
              <a:path w="978535" h="753110">
                <a:moveTo>
                  <a:pt x="0" y="752707"/>
                </a:moveTo>
                <a:lnTo>
                  <a:pt x="9785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1685" y="3091754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4" h="100964">
                <a:moveTo>
                  <a:pt x="0" y="0"/>
                </a:moveTo>
                <a:lnTo>
                  <a:pt x="77433" y="100662"/>
                </a:lnTo>
                <a:lnTo>
                  <a:pt x="99114" y="38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199" y="3857625"/>
            <a:ext cx="978535" cy="677545"/>
          </a:xfrm>
          <a:custGeom>
            <a:avLst/>
            <a:gdLst/>
            <a:ahLst/>
            <a:cxnLst/>
            <a:rect l="l" t="t" r="r" b="b"/>
            <a:pathLst>
              <a:path w="978535" h="677545">
                <a:moveTo>
                  <a:pt x="0" y="0"/>
                </a:moveTo>
                <a:lnTo>
                  <a:pt x="978069" y="67712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2004" y="4447842"/>
            <a:ext cx="99060" cy="104775"/>
          </a:xfrm>
          <a:custGeom>
            <a:avLst/>
            <a:gdLst/>
            <a:ahLst/>
            <a:cxnLst/>
            <a:rect l="l" t="t" r="r" b="b"/>
            <a:pathLst>
              <a:path w="99060" h="104775">
                <a:moveTo>
                  <a:pt x="72289" y="0"/>
                </a:moveTo>
                <a:lnTo>
                  <a:pt x="0" y="104418"/>
                </a:lnTo>
                <a:lnTo>
                  <a:pt x="98795" y="95582"/>
                </a:lnTo>
                <a:lnTo>
                  <a:pt x="72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4939" y="2319020"/>
            <a:ext cx="161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(or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3200" y="2590800"/>
            <a:ext cx="1143000" cy="79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9400" y="3979628"/>
            <a:ext cx="1219200" cy="1017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56055" y="2277174"/>
            <a:ext cx="4940935" cy="332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  <a:tabLst>
                <a:tab pos="773430" algn="l"/>
                <a:tab pos="3059430" algn="l"/>
              </a:tabLst>
            </a:pPr>
            <a:r>
              <a:rPr sz="2700" baseline="-18518" dirty="0">
                <a:latin typeface="Arial"/>
                <a:cs typeface="Arial"/>
              </a:rPr>
              <a:t>)	</a:t>
            </a:r>
            <a:r>
              <a:rPr sz="1800" dirty="0">
                <a:latin typeface="Arial"/>
                <a:cs typeface="Arial"/>
              </a:rPr>
              <a:t>Sensing device	</a:t>
            </a:r>
            <a:r>
              <a:rPr sz="1800" spc="-5" dirty="0">
                <a:latin typeface="Arial"/>
                <a:cs typeface="Arial"/>
              </a:rPr>
              <a:t>Interpreting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05400" y="2590800"/>
            <a:ext cx="1171575" cy="981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5400" y="3933825"/>
            <a:ext cx="1012825" cy="106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00598" y="3060700"/>
            <a:ext cx="76200" cy="127000"/>
          </a:xfrm>
          <a:custGeom>
            <a:avLst/>
            <a:gdLst/>
            <a:ahLst/>
            <a:cxnLst/>
            <a:rect l="l" t="t" r="r" b="b"/>
            <a:pathLst>
              <a:path w="76200" h="1270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0998" y="4467225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8" y="4403725"/>
            <a:ext cx="76200" cy="127000"/>
          </a:xfrm>
          <a:custGeom>
            <a:avLst/>
            <a:gdLst/>
            <a:ahLst/>
            <a:cxnLst/>
            <a:rect l="l" t="t" r="r" b="b"/>
            <a:pathLst>
              <a:path w="76200" h="1270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76998" y="3324225"/>
            <a:ext cx="673735" cy="448945"/>
          </a:xfrm>
          <a:custGeom>
            <a:avLst/>
            <a:gdLst/>
            <a:ahLst/>
            <a:cxnLst/>
            <a:rect l="l" t="t" r="r" b="b"/>
            <a:pathLst>
              <a:path w="673734" h="448945">
                <a:moveTo>
                  <a:pt x="0" y="0"/>
                </a:moveTo>
                <a:lnTo>
                  <a:pt x="673119" y="44874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64172" y="3686322"/>
            <a:ext cx="99060" cy="106045"/>
          </a:xfrm>
          <a:custGeom>
            <a:avLst/>
            <a:gdLst/>
            <a:ahLst/>
            <a:cxnLst/>
            <a:rect l="l" t="t" r="r" b="b"/>
            <a:pathLst>
              <a:path w="99059" h="106045">
                <a:moveTo>
                  <a:pt x="70446" y="0"/>
                </a:moveTo>
                <a:lnTo>
                  <a:pt x="0" y="105670"/>
                </a:lnTo>
                <a:lnTo>
                  <a:pt x="98625" y="95102"/>
                </a:lnTo>
                <a:lnTo>
                  <a:pt x="70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6998" y="3867749"/>
            <a:ext cx="675005" cy="600075"/>
          </a:xfrm>
          <a:custGeom>
            <a:avLst/>
            <a:gdLst/>
            <a:ahLst/>
            <a:cxnLst/>
            <a:rect l="l" t="t" r="r" b="b"/>
            <a:pathLst>
              <a:path w="675004" h="600075">
                <a:moveTo>
                  <a:pt x="0" y="599475"/>
                </a:moveTo>
                <a:lnTo>
                  <a:pt x="67440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3660" y="3857625"/>
            <a:ext cx="99695" cy="98425"/>
          </a:xfrm>
          <a:custGeom>
            <a:avLst/>
            <a:gdLst/>
            <a:ahLst/>
            <a:cxnLst/>
            <a:rect l="l" t="t" r="r" b="b"/>
            <a:pathLst>
              <a:path w="99695" h="98425">
                <a:moveTo>
                  <a:pt x="99138" y="0"/>
                </a:moveTo>
                <a:lnTo>
                  <a:pt x="0" y="3163"/>
                </a:lnTo>
                <a:lnTo>
                  <a:pt x="84373" y="98084"/>
                </a:lnTo>
                <a:lnTo>
                  <a:pt x="99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17738" y="2242820"/>
            <a:ext cx="1600835" cy="2055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Interpretations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12700" marR="54610">
              <a:lnSpc>
                <a:spcPct val="98800"/>
              </a:lnSpc>
            </a:pPr>
            <a:r>
              <a:rPr sz="1800" dirty="0">
                <a:latin typeface="Arial"/>
                <a:cs typeface="Arial"/>
              </a:rPr>
              <a:t>garden,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spring,  bridge, </a:t>
            </a:r>
            <a:r>
              <a:rPr sz="1800" spc="-20" dirty="0">
                <a:latin typeface="Arial"/>
                <a:cs typeface="Arial"/>
              </a:rPr>
              <a:t>water,  </a:t>
            </a:r>
            <a:r>
              <a:rPr sz="1800" spc="-5" dirty="0">
                <a:latin typeface="Arial"/>
                <a:cs typeface="Arial"/>
              </a:rPr>
              <a:t>trees, </a:t>
            </a:r>
            <a:r>
              <a:rPr sz="1800" spc="-15" dirty="0">
                <a:latin typeface="Arial"/>
                <a:cs typeface="Arial"/>
              </a:rPr>
              <a:t>flower,  </a:t>
            </a:r>
            <a:r>
              <a:rPr sz="1800" dirty="0">
                <a:latin typeface="Arial"/>
                <a:cs typeface="Arial"/>
              </a:rPr>
              <a:t>green,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400" y="2833688"/>
            <a:ext cx="1624012" cy="1828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71720" y="406401"/>
            <a:ext cx="78060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What </a:t>
            </a:r>
            <a:r>
              <a:rPr sz="4000" b="1" dirty="0">
                <a:solidFill>
                  <a:srgbClr val="1F497D"/>
                </a:solidFill>
                <a:latin typeface="Verdana"/>
                <a:cs typeface="Verdana"/>
              </a:rPr>
              <a:t>is </a:t>
            </a: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(computer)</a:t>
            </a:r>
            <a:r>
              <a:rPr sz="4000" b="1" spc="-15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vision?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76412" y="2209800"/>
            <a:ext cx="5386705" cy="1600200"/>
          </a:xfrm>
          <a:custGeom>
            <a:avLst/>
            <a:gdLst/>
            <a:ahLst/>
            <a:cxnLst/>
            <a:rect l="l" t="t" r="r" b="b"/>
            <a:pathLst>
              <a:path w="5386705" h="1600200">
                <a:moveTo>
                  <a:pt x="0" y="0"/>
                </a:moveTo>
                <a:lnTo>
                  <a:pt x="5386386" y="0"/>
                </a:lnTo>
                <a:lnTo>
                  <a:pt x="5386386" y="1600200"/>
                </a:lnTo>
                <a:lnTo>
                  <a:pt x="0" y="1600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4418" y="25401"/>
            <a:ext cx="57607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The </a:t>
            </a:r>
            <a:r>
              <a:rPr sz="4000" spc="-5" dirty="0"/>
              <a:t>goal of computer</a:t>
            </a:r>
            <a:r>
              <a:rPr sz="4000" spc="-25" dirty="0"/>
              <a:t> </a:t>
            </a:r>
            <a:r>
              <a:rPr sz="4000" spc="-5" dirty="0"/>
              <a:t>vision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871221"/>
            <a:ext cx="8423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bridge </a:t>
            </a:r>
            <a:r>
              <a:rPr sz="3200" dirty="0">
                <a:latin typeface="Calibri"/>
                <a:cs typeface="Calibri"/>
              </a:rPr>
              <a:t>the gap </a:t>
            </a:r>
            <a:r>
              <a:rPr sz="3200" spc="-5" dirty="0">
                <a:latin typeface="Calibri"/>
                <a:cs typeface="Calibri"/>
              </a:rPr>
              <a:t>between </a:t>
            </a:r>
            <a:r>
              <a:rPr sz="3200" dirty="0">
                <a:latin typeface="Calibri"/>
                <a:cs typeface="Calibri"/>
              </a:rPr>
              <a:t>pixels 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“meaning”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4229" y="1546420"/>
            <a:ext cx="4249161" cy="4270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1539876"/>
            <a:ext cx="3235323" cy="4335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01736" y="4648034"/>
            <a:ext cx="196215" cy="16014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latin typeface="Arial"/>
                <a:cs typeface="Arial"/>
              </a:rPr>
              <a:t>Source: S.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Narasimhan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Today’s</a:t>
            </a:r>
            <a:r>
              <a:rPr spc="-50" dirty="0"/>
              <a:t> </a:t>
            </a:r>
            <a:r>
              <a:rPr spc="-5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540764"/>
            <a:ext cx="7160261" cy="177548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85" dirty="0">
                <a:latin typeface="Calibri"/>
                <a:cs typeface="Calibri"/>
              </a:rPr>
              <a:t>Introduc</a:t>
            </a:r>
            <a:r>
              <a:rPr lang="en-US" altLang="zh-CN" sz="3200" spc="85" dirty="0">
                <a:latin typeface="Calibri"/>
                <a:cs typeface="Calibri"/>
              </a:rPr>
              <a:t>ti</a:t>
            </a:r>
            <a:r>
              <a:rPr sz="3200" spc="85" dirty="0">
                <a:latin typeface="Calibri"/>
                <a:cs typeface="Calibri"/>
              </a:rPr>
              <a:t>on </a:t>
            </a:r>
            <a:r>
              <a:rPr sz="320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computer</a:t>
            </a:r>
            <a:r>
              <a:rPr sz="3200" spc="-114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vision</a:t>
            </a:r>
            <a:endParaRPr lang="en-US" sz="3200" spc="-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Course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overview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899" y="215901"/>
            <a:ext cx="80733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Origins of computer</a:t>
            </a:r>
            <a:r>
              <a:rPr sz="4000" spc="5" dirty="0"/>
              <a:t> </a:t>
            </a:r>
            <a:r>
              <a:rPr sz="4000" spc="-5" dirty="0"/>
              <a:t>vision:</a:t>
            </a:r>
            <a:endParaRPr sz="4000"/>
          </a:p>
          <a:p>
            <a:pPr algn="ctr">
              <a:lnSpc>
                <a:spcPct val="100000"/>
              </a:lnSpc>
            </a:pPr>
            <a:r>
              <a:rPr sz="4000" dirty="0"/>
              <a:t>an MIT </a:t>
            </a:r>
            <a:r>
              <a:rPr sz="4000" spc="-5" dirty="0"/>
              <a:t>undergraduate </a:t>
            </a:r>
            <a:r>
              <a:rPr sz="4000" u="heavy" spc="-5" dirty="0">
                <a:uFill>
                  <a:solidFill>
                    <a:srgbClr val="000000"/>
                  </a:solidFill>
                </a:uFill>
              </a:rPr>
              <a:t>summer project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676400" y="1676400"/>
            <a:ext cx="6170611" cy="379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246" y="269241"/>
            <a:ext cx="7349954" cy="13773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08610" marR="5080" indent="-296545">
              <a:lnSpc>
                <a:spcPts val="5200"/>
              </a:lnSpc>
              <a:spcBef>
                <a:spcPts val="340"/>
              </a:spcBef>
            </a:pPr>
            <a:r>
              <a:rPr spc="-5" dirty="0"/>
              <a:t>What </a:t>
            </a:r>
            <a:r>
              <a:rPr dirty="0"/>
              <a:t>kind </a:t>
            </a:r>
            <a:r>
              <a:rPr spc="-5" dirty="0"/>
              <a:t>of </a:t>
            </a:r>
            <a:r>
              <a:rPr spc="130" dirty="0"/>
              <a:t>informa</a:t>
            </a:r>
            <a:r>
              <a:rPr lang="en-US" spc="130" dirty="0"/>
              <a:t>ti</a:t>
            </a:r>
            <a:r>
              <a:rPr spc="130" dirty="0"/>
              <a:t>on</a:t>
            </a:r>
            <a:r>
              <a:rPr spc="-50" dirty="0"/>
              <a:t> </a:t>
            </a:r>
            <a:r>
              <a:rPr dirty="0"/>
              <a:t>can  </a:t>
            </a:r>
            <a:r>
              <a:rPr spc="-5" dirty="0"/>
              <a:t>we extract from </a:t>
            </a:r>
            <a:r>
              <a:rPr dirty="0"/>
              <a:t>an</a:t>
            </a:r>
            <a:r>
              <a:rPr spc="-10" dirty="0"/>
              <a:t> </a:t>
            </a:r>
            <a:r>
              <a:rPr spc="-5" dirty="0"/>
              <a:t>image?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1600" y="2209800"/>
            <a:ext cx="5255260" cy="177548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25"/>
              </a:spcBef>
              <a:buFont typeface="Wingdings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US" sz="3200" spc="-5" dirty="0">
                <a:latin typeface="Calibri"/>
                <a:cs typeface="Calibri"/>
              </a:rPr>
              <a:t>Measurement</a:t>
            </a:r>
          </a:p>
          <a:p>
            <a:pPr marL="469900" indent="-457200">
              <a:lnSpc>
                <a:spcPct val="100000"/>
              </a:lnSpc>
              <a:spcBef>
                <a:spcPts val="825"/>
              </a:spcBef>
              <a:buFont typeface="Wingdings" pitchFamily="2" charset="2"/>
              <a:buChar char="Ø"/>
              <a:tabLst>
                <a:tab pos="354965" algn="l"/>
                <a:tab pos="355600" algn="l"/>
              </a:tabLst>
            </a:pPr>
            <a:endParaRPr sz="3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30"/>
              </a:spcBef>
              <a:buFont typeface="Wingdings" pitchFamily="2" charset="2"/>
              <a:buChar char="Ø"/>
              <a:tabLst>
                <a:tab pos="354965" algn="l"/>
                <a:tab pos="355600" algn="l"/>
              </a:tabLst>
            </a:pPr>
            <a:r>
              <a:rPr sz="3200" spc="135" dirty="0">
                <a:latin typeface="Calibri"/>
                <a:cs typeface="Calibri"/>
              </a:rPr>
              <a:t>Seman</a:t>
            </a:r>
            <a:r>
              <a:rPr lang="en-US" sz="3200" spc="135" dirty="0">
                <a:latin typeface="Calibri"/>
                <a:cs typeface="Calibri"/>
              </a:rPr>
              <a:t>ti</a:t>
            </a:r>
            <a:r>
              <a:rPr sz="3200" spc="135" dirty="0">
                <a:latin typeface="Calibri"/>
                <a:cs typeface="Calibri"/>
              </a:rPr>
              <a:t>c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95" dirty="0">
                <a:latin typeface="Calibri"/>
                <a:cs typeface="Calibri"/>
              </a:rPr>
              <a:t>informa</a:t>
            </a:r>
            <a:r>
              <a:rPr lang="en-US" sz="3200" spc="95" dirty="0">
                <a:latin typeface="Calibri"/>
                <a:cs typeface="Calibri"/>
              </a:rPr>
              <a:t>ti</a:t>
            </a:r>
            <a:r>
              <a:rPr sz="3200" spc="95" dirty="0">
                <a:latin typeface="Calibri"/>
                <a:cs typeface="Calibri"/>
              </a:rPr>
              <a:t>on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14400" y="498158"/>
            <a:ext cx="7391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Vision </a:t>
            </a:r>
            <a:r>
              <a:rPr dirty="0"/>
              <a:t>as </a:t>
            </a:r>
            <a:r>
              <a:rPr lang="en-US" dirty="0"/>
              <a:t>a </a:t>
            </a:r>
            <a:r>
              <a:rPr spc="-5" dirty="0"/>
              <a:t>measurement</a:t>
            </a:r>
            <a:r>
              <a:rPr spc="-35" dirty="0"/>
              <a:t> </a:t>
            </a:r>
            <a:r>
              <a:rPr dirty="0"/>
              <a:t>device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447800"/>
            <a:ext cx="22860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9825" y="1447800"/>
            <a:ext cx="2314573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600" y="3810000"/>
            <a:ext cx="1466848" cy="1904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5796" y="1516057"/>
            <a:ext cx="2852544" cy="405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895" y="3836988"/>
            <a:ext cx="2249714" cy="18018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38998" y="35814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457200" y="228600"/>
                </a:moveTo>
                <a:lnTo>
                  <a:pt x="0" y="228600"/>
                </a:lnTo>
                <a:lnTo>
                  <a:pt x="228600" y="304800"/>
                </a:lnTo>
                <a:lnTo>
                  <a:pt x="457200" y="228600"/>
                </a:lnTo>
                <a:close/>
              </a:path>
              <a:path w="457200" h="304800">
                <a:moveTo>
                  <a:pt x="342900" y="0"/>
                </a:moveTo>
                <a:lnTo>
                  <a:pt x="114300" y="0"/>
                </a:lnTo>
                <a:lnTo>
                  <a:pt x="114300" y="228600"/>
                </a:lnTo>
                <a:lnTo>
                  <a:pt x="342900" y="2286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A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8998" y="35814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228600"/>
                </a:moveTo>
                <a:lnTo>
                  <a:pt x="114300" y="228600"/>
                </a:lnTo>
                <a:lnTo>
                  <a:pt x="114300" y="0"/>
                </a:lnTo>
                <a:lnTo>
                  <a:pt x="342899" y="0"/>
                </a:lnTo>
                <a:lnTo>
                  <a:pt x="342899" y="228600"/>
                </a:lnTo>
                <a:lnTo>
                  <a:pt x="457199" y="228600"/>
                </a:lnTo>
                <a:lnTo>
                  <a:pt x="228600" y="304799"/>
                </a:lnTo>
                <a:lnTo>
                  <a:pt x="0" y="228600"/>
                </a:lnTo>
                <a:close/>
              </a:path>
            </a:pathLst>
          </a:custGeom>
          <a:ln w="190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93289" y="5805488"/>
            <a:ext cx="1016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Pollefeys et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24097" y="1442720"/>
            <a:ext cx="2313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ernet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photo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collections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1190" y="5791200"/>
            <a:ext cx="965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Goesele et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33020"/>
            <a:ext cx="860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latin typeface="Arial"/>
                <a:cs typeface="Arial"/>
              </a:rPr>
              <a:t>Vision </a:t>
            </a:r>
            <a:r>
              <a:rPr sz="3600" dirty="0">
                <a:latin typeface="Arial"/>
                <a:cs typeface="Arial"/>
              </a:rPr>
              <a:t>as a source of </a:t>
            </a:r>
            <a:r>
              <a:rPr sz="3600" spc="-5" dirty="0">
                <a:latin typeface="Arial"/>
                <a:cs typeface="Arial"/>
              </a:rPr>
              <a:t>semantic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information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0" y="685801"/>
            <a:ext cx="7804148" cy="5878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7400" y="946151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19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359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sky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7000" y="3536950"/>
            <a:ext cx="90995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17875" y="2547938"/>
            <a:ext cx="1259205" cy="64325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60960" rIns="0" bIns="0" rtlCol="0">
            <a:spAutoFit/>
          </a:bodyPr>
          <a:lstStyle/>
          <a:p>
            <a:pPr marL="314325" marR="300990" indent="-635">
              <a:lnSpc>
                <a:spcPts val="2100"/>
              </a:lnSpc>
              <a:spcBef>
                <a:spcPts val="48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Ferris  wheel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7600" y="728663"/>
            <a:ext cx="2659380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19" rIns="0" bIns="0" rtlCol="0">
            <a:spAutoFit/>
          </a:bodyPr>
          <a:lstStyle/>
          <a:p>
            <a:pPr marL="423545">
              <a:lnSpc>
                <a:spcPct val="100000"/>
              </a:lnSpc>
              <a:spcBef>
                <a:spcPts val="359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amusement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0998" y="1714500"/>
            <a:ext cx="174942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Cedar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9798" y="3232150"/>
            <a:ext cx="909955" cy="370205"/>
          </a:xfrm>
          <a:custGeom>
            <a:avLst/>
            <a:gdLst/>
            <a:ahLst/>
            <a:cxnLst/>
            <a:rect l="l" t="t" r="r" b="b"/>
            <a:pathLst>
              <a:path w="909954" h="370204">
                <a:moveTo>
                  <a:pt x="0" y="0"/>
                </a:moveTo>
                <a:lnTo>
                  <a:pt x="909637" y="0"/>
                </a:lnTo>
                <a:lnTo>
                  <a:pt x="909637" y="369888"/>
                </a:lnTo>
                <a:lnTo>
                  <a:pt x="0" y="3698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29328" y="3265170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9800" y="4375150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3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62398" y="6127750"/>
            <a:ext cx="700405" cy="370205"/>
          </a:xfrm>
          <a:custGeom>
            <a:avLst/>
            <a:gdLst/>
            <a:ahLst/>
            <a:cxnLst/>
            <a:rect l="l" t="t" r="r" b="b"/>
            <a:pathLst>
              <a:path w="700404" h="370204">
                <a:moveTo>
                  <a:pt x="0" y="0"/>
                </a:moveTo>
                <a:lnTo>
                  <a:pt x="700087" y="0"/>
                </a:lnTo>
                <a:lnTo>
                  <a:pt x="700087" y="369888"/>
                </a:lnTo>
                <a:lnTo>
                  <a:pt x="0" y="3698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62398" y="6127750"/>
            <a:ext cx="700405" cy="224154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42875">
              <a:lnSpc>
                <a:spcPts val="1400"/>
              </a:lnSpc>
              <a:spcBef>
                <a:spcPts val="3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9600" y="3917950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3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95798" y="5746750"/>
            <a:ext cx="13989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carousel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4399" y="5899150"/>
            <a:ext cx="90995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36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56311" y="4519613"/>
            <a:ext cx="2589530" cy="370205"/>
          </a:xfrm>
          <a:custGeom>
            <a:avLst/>
            <a:gdLst/>
            <a:ahLst/>
            <a:cxnLst/>
            <a:rect l="l" t="t" r="r" b="b"/>
            <a:pathLst>
              <a:path w="2589529" h="370204">
                <a:moveTo>
                  <a:pt x="0" y="0"/>
                </a:moveTo>
                <a:lnTo>
                  <a:pt x="2589212" y="0"/>
                </a:lnTo>
                <a:lnTo>
                  <a:pt x="2589212" y="369886"/>
                </a:lnTo>
                <a:lnTo>
                  <a:pt x="0" y="3698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35673" y="4552633"/>
            <a:ext cx="2609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people waiting in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77198" y="3689350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5400" y="2622550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5400" y="3003550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2600" y="5291138"/>
            <a:ext cx="1609725" cy="368300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3815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345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umbrellas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80298" y="5541962"/>
            <a:ext cx="132905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19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359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maxair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28800" y="6051549"/>
            <a:ext cx="1119505" cy="370205"/>
          </a:xfrm>
          <a:custGeom>
            <a:avLst/>
            <a:gdLst/>
            <a:ahLst/>
            <a:cxnLst/>
            <a:rect l="l" t="t" r="r" b="b"/>
            <a:pathLst>
              <a:path w="1119505" h="370204">
                <a:moveTo>
                  <a:pt x="0" y="0"/>
                </a:moveTo>
                <a:lnTo>
                  <a:pt x="1119186" y="0"/>
                </a:lnTo>
                <a:lnTo>
                  <a:pt x="1119186" y="369888"/>
                </a:lnTo>
                <a:lnTo>
                  <a:pt x="0" y="3698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28800" y="6051549"/>
            <a:ext cx="1119505" cy="30035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19" rIns="0" bIns="0" rtlCol="0">
            <a:spAutoFit/>
          </a:bodyPr>
          <a:lstStyle/>
          <a:p>
            <a:pPr marL="225425">
              <a:lnSpc>
                <a:spcPts val="2005"/>
              </a:lnSpc>
              <a:spcBef>
                <a:spcPts val="359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bench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33600" y="5518150"/>
            <a:ext cx="7004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19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359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8199" y="3536950"/>
            <a:ext cx="1538605" cy="37020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4572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Lake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Erie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5036" y="4921250"/>
            <a:ext cx="2597150" cy="370205"/>
          </a:xfrm>
          <a:custGeom>
            <a:avLst/>
            <a:gdLst/>
            <a:ahLst/>
            <a:cxnLst/>
            <a:rect l="l" t="t" r="r" b="b"/>
            <a:pathLst>
              <a:path w="2597150" h="370204">
                <a:moveTo>
                  <a:pt x="0" y="0"/>
                </a:moveTo>
                <a:lnTo>
                  <a:pt x="2597150" y="0"/>
                </a:lnTo>
                <a:lnTo>
                  <a:pt x="2597150" y="369888"/>
                </a:lnTo>
                <a:lnTo>
                  <a:pt x="0" y="3698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35673" y="4954270"/>
            <a:ext cx="2609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people sitting on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ride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66265" y="889794"/>
            <a:ext cx="1415735" cy="2586355"/>
          </a:xfrm>
          <a:custGeom>
            <a:avLst/>
            <a:gdLst/>
            <a:ahLst/>
            <a:cxnLst/>
            <a:rect l="l" t="t" r="r" b="b"/>
            <a:pathLst>
              <a:path w="2098675" h="2586354">
                <a:moveTo>
                  <a:pt x="0" y="0"/>
                </a:moveTo>
                <a:lnTo>
                  <a:pt x="2098675" y="0"/>
                </a:lnTo>
                <a:lnTo>
                  <a:pt x="2098675" y="2586037"/>
                </a:lnTo>
                <a:lnTo>
                  <a:pt x="0" y="25860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079615" y="944246"/>
            <a:ext cx="1296035" cy="2484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latin typeface="Arial"/>
                <a:cs typeface="Arial"/>
              </a:rPr>
              <a:t>Objects  Activities  </a:t>
            </a:r>
            <a:r>
              <a:rPr sz="1800" dirty="0">
                <a:latin typeface="Arial"/>
                <a:cs typeface="Arial"/>
              </a:rPr>
              <a:t>Scenes  </a:t>
            </a:r>
            <a:r>
              <a:rPr sz="1800" spc="-5" dirty="0">
                <a:latin typeface="Arial"/>
                <a:cs typeface="Arial"/>
              </a:rPr>
              <a:t>Locations  </a:t>
            </a:r>
            <a:r>
              <a:rPr sz="1800" spc="-50" dirty="0">
                <a:latin typeface="Arial"/>
                <a:cs typeface="Arial"/>
              </a:rPr>
              <a:t>Text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writing  Faces  Gestures  Motions  Emotions…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1999" y="1651001"/>
            <a:ext cx="1749425" cy="644525"/>
          </a:xfrm>
          <a:prstGeom prst="rect">
            <a:avLst/>
          </a:prstGeom>
          <a:solidFill>
            <a:srgbClr val="000000">
              <a:alpha val="30198"/>
            </a:srgbClr>
          </a:solidFill>
        </p:spPr>
        <p:txBody>
          <a:bodyPr vert="horz" wrap="square" lIns="0" tIns="60960" rIns="0" bIns="0" rtlCol="0">
            <a:spAutoFit/>
          </a:bodyPr>
          <a:lstStyle/>
          <a:p>
            <a:pPr marL="485140" marR="229870" indent="-242570">
              <a:lnSpc>
                <a:spcPts val="2100"/>
              </a:lnSpc>
              <a:spcBef>
                <a:spcPts val="48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Wicked  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Twister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4460" y="3469728"/>
            <a:ext cx="232410" cy="2387600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latin typeface="Trebuchet MS"/>
                <a:cs typeface="Trebuchet MS"/>
              </a:rPr>
              <a:t>Slide </a:t>
            </a:r>
            <a:r>
              <a:rPr sz="1400" dirty="0">
                <a:latin typeface="Trebuchet MS"/>
                <a:cs typeface="Trebuchet MS"/>
              </a:rPr>
              <a:t>credit: Kristen</a:t>
            </a:r>
            <a:r>
              <a:rPr sz="1400" spc="-70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Grauman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1988" y="25401"/>
            <a:ext cx="5905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Why study computer</a:t>
            </a:r>
            <a:r>
              <a:rPr sz="4000" spc="-10" dirty="0"/>
              <a:t> </a:t>
            </a:r>
            <a:r>
              <a:rPr sz="4000" spc="-5" dirty="0"/>
              <a:t>vision?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6700" y="944563"/>
            <a:ext cx="1365250" cy="1049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6400" y="1930401"/>
            <a:ext cx="1457325" cy="1147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600" y="1935163"/>
            <a:ext cx="1468437" cy="1038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200" y="944563"/>
            <a:ext cx="1524000" cy="990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8800" y="4957762"/>
            <a:ext cx="1344612" cy="1046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600" y="3886200"/>
            <a:ext cx="1397000" cy="1139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4000" y="3889375"/>
            <a:ext cx="1676400" cy="1131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00" y="4957762"/>
            <a:ext cx="1435100" cy="1066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24600" y="2182813"/>
            <a:ext cx="1295398" cy="971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2200" y="1173163"/>
            <a:ext cx="1371598" cy="10286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4400" y="2087563"/>
            <a:ext cx="1600198" cy="1014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43800" y="990601"/>
            <a:ext cx="1249361" cy="12493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43800" y="2239963"/>
            <a:ext cx="1485898" cy="9874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52800" y="2087563"/>
            <a:ext cx="1523998" cy="9810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600" y="1111251"/>
            <a:ext cx="1447798" cy="9763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5187" y="1096963"/>
            <a:ext cx="1547812" cy="10175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1000" y="3178175"/>
            <a:ext cx="914398" cy="5095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9000" y="3178175"/>
            <a:ext cx="1371598" cy="4968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768" y="3216275"/>
            <a:ext cx="1290917" cy="4953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0800" y="3890962"/>
            <a:ext cx="1295398" cy="137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0800" y="4805363"/>
            <a:ext cx="1142998" cy="12128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29000" y="3967163"/>
            <a:ext cx="838199" cy="10667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67200" y="3890962"/>
            <a:ext cx="825498" cy="1219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9525" y="4043363"/>
            <a:ext cx="1168398" cy="9350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7600" y="4881562"/>
            <a:ext cx="1422398" cy="990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40112" y="5033963"/>
            <a:ext cx="827087" cy="9620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05400" y="3967163"/>
            <a:ext cx="1371598" cy="105727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10200" y="5033963"/>
            <a:ext cx="990598" cy="91916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67200" y="4830763"/>
            <a:ext cx="1142998" cy="11175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31140" y="566421"/>
            <a:ext cx="7675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Vision </a:t>
            </a:r>
            <a:r>
              <a:rPr sz="2800" dirty="0">
                <a:latin typeface="Calibri"/>
                <a:cs typeface="Calibri"/>
              </a:rPr>
              <a:t>is useful: </a:t>
            </a:r>
            <a:r>
              <a:rPr sz="2800" spc="-5" dirty="0">
                <a:latin typeface="Calibri"/>
                <a:cs typeface="Calibri"/>
              </a:rPr>
              <a:t>Images </a:t>
            </a:r>
            <a:r>
              <a:rPr sz="2800" dirty="0">
                <a:latin typeface="Calibri"/>
                <a:cs typeface="Calibri"/>
              </a:rPr>
              <a:t>and video </a:t>
            </a:r>
            <a:r>
              <a:rPr sz="2800" spc="-5" dirty="0">
                <a:latin typeface="Calibri"/>
                <a:cs typeface="Calibri"/>
              </a:rPr>
              <a:t>are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everywhere!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76800" y="3248025"/>
            <a:ext cx="1706562" cy="38735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83375" y="3124200"/>
            <a:ext cx="1241423" cy="5873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33550" y="3178175"/>
            <a:ext cx="1524000" cy="4857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3198" y="990601"/>
            <a:ext cx="1981200" cy="2601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990601"/>
            <a:ext cx="5714998" cy="2619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208281"/>
            <a:ext cx="808426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2120" algn="l"/>
              </a:tabLst>
            </a:pPr>
            <a:r>
              <a:rPr sz="3600" dirty="0"/>
              <a:t>Special eﬀects:	shape and </a:t>
            </a:r>
            <a:r>
              <a:rPr sz="3600" spc="215" dirty="0"/>
              <a:t>mo</a:t>
            </a:r>
            <a:r>
              <a:rPr lang="en-US" sz="3600" spc="215" dirty="0"/>
              <a:t>ti</a:t>
            </a:r>
            <a:r>
              <a:rPr sz="3600" spc="215" dirty="0"/>
              <a:t>on</a:t>
            </a:r>
            <a:r>
              <a:rPr sz="3600" spc="-65" dirty="0"/>
              <a:t> </a:t>
            </a:r>
            <a:r>
              <a:rPr sz="3600" spc="-5" dirty="0"/>
              <a:t>capture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8690632" y="4724400"/>
            <a:ext cx="196215" cy="1177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800" y="3810000"/>
            <a:ext cx="3863973" cy="238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4400" y="3810000"/>
            <a:ext cx="3809998" cy="2366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066801"/>
            <a:ext cx="8686798" cy="4167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3254" y="154782"/>
            <a:ext cx="39795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3D urban</a:t>
            </a:r>
            <a:r>
              <a:rPr sz="4000" spc="-40" dirty="0"/>
              <a:t> </a:t>
            </a:r>
            <a:r>
              <a:rPr sz="4000" spc="-5" dirty="0"/>
              <a:t>modeling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2059939" y="5445283"/>
            <a:ext cx="4343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Bing maps</a:t>
            </a:r>
            <a:r>
              <a:rPr sz="2800" spc="-5" dirty="0">
                <a:latin typeface="Calibri"/>
                <a:cs typeface="Calibri"/>
              </a:rPr>
              <a:t>, Google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Streetview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8108" y="5438533"/>
            <a:ext cx="1177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9622" y="132081"/>
            <a:ext cx="7835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3D urban modeling: </a:t>
            </a:r>
            <a:r>
              <a:rPr sz="3600" spc="35" dirty="0"/>
              <a:t>Microsoh</a:t>
            </a:r>
            <a:r>
              <a:rPr sz="3600" spc="40" dirty="0"/>
              <a:t> </a:t>
            </a:r>
            <a:r>
              <a:rPr sz="3600" spc="-5" dirty="0"/>
              <a:t>Photosynth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855277" y="5562600"/>
            <a:ext cx="34436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2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hip://labs.live.com/photosynth/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4937" y="5711727"/>
            <a:ext cx="1177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5882" y="886214"/>
            <a:ext cx="6997700" cy="464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2942" y="162401"/>
            <a:ext cx="44222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Face</a:t>
            </a:r>
            <a:r>
              <a:rPr spc="-75" dirty="0"/>
              <a:t> </a:t>
            </a:r>
            <a:r>
              <a:rPr spc="165" dirty="0"/>
              <a:t>detec</a:t>
            </a:r>
            <a:r>
              <a:rPr lang="en-US" spc="165" dirty="0"/>
              <a:t>ti</a:t>
            </a:r>
            <a:r>
              <a:rPr spc="165" dirty="0"/>
              <a:t>on</a:t>
            </a:r>
          </a:p>
        </p:txBody>
      </p:sp>
      <p:sp>
        <p:nvSpPr>
          <p:cNvPr id="3" name="object 3"/>
          <p:cNvSpPr/>
          <p:nvPr/>
        </p:nvSpPr>
        <p:spPr>
          <a:xfrm>
            <a:off x="2414587" y="1371601"/>
            <a:ext cx="4190998" cy="3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539" y="4818089"/>
            <a:ext cx="7846061" cy="110543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Many new digital </a:t>
            </a:r>
            <a:r>
              <a:rPr sz="3200" spc="-5" dirty="0">
                <a:latin typeface="Calibri"/>
                <a:cs typeface="Calibri"/>
              </a:rPr>
              <a:t>cameras now detect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faces</a:t>
            </a:r>
            <a:endParaRPr sz="32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35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libri"/>
                <a:cs typeface="Calibri"/>
              </a:rPr>
              <a:t>Canon, Sony, </a:t>
            </a:r>
            <a:r>
              <a:rPr sz="2800" dirty="0">
                <a:latin typeface="Calibri"/>
                <a:cs typeface="Calibri"/>
              </a:rPr>
              <a:t>Fuji,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lang="en-CN" sz="2800" dirty="0">
                <a:latin typeface="Calibri"/>
                <a:cs typeface="Calibri"/>
              </a:rPr>
              <a:t>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4248" y="78582"/>
            <a:ext cx="376679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Smile</a:t>
            </a:r>
            <a:r>
              <a:rPr sz="4000" spc="-70" dirty="0"/>
              <a:t> </a:t>
            </a:r>
            <a:r>
              <a:rPr sz="4000" spc="150" dirty="0"/>
              <a:t>detec</a:t>
            </a:r>
            <a:r>
              <a:rPr lang="en-US" sz="4000" spc="150" dirty="0"/>
              <a:t>ti</a:t>
            </a:r>
            <a:r>
              <a:rPr sz="4000" spc="150" dirty="0"/>
              <a:t>on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849312" y="2170113"/>
            <a:ext cx="7435756" cy="3240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1143003"/>
            <a:ext cx="7467598" cy="10509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1190" y="5520183"/>
            <a:ext cx="4572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Sony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Cyber-shot® T70 Digital Still</a:t>
            </a:r>
            <a:r>
              <a:rPr sz="2000" u="sng" spc="-7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Camera</a:t>
            </a:r>
            <a:r>
              <a:rPr sz="2000" u="sng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 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533400"/>
            <a:ext cx="7270483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600" spc="-4" dirty="0"/>
              <a:t>A picture is worth a </a:t>
            </a:r>
            <a:r>
              <a:rPr sz="3600" spc="-8" dirty="0"/>
              <a:t>thousand  words.</a:t>
            </a:r>
          </a:p>
        </p:txBody>
      </p:sp>
      <p:sp>
        <p:nvSpPr>
          <p:cNvPr id="3" name="object 3"/>
          <p:cNvSpPr/>
          <p:nvPr/>
        </p:nvSpPr>
        <p:spPr>
          <a:xfrm>
            <a:off x="2336006" y="1524000"/>
            <a:ext cx="4471988" cy="3302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584" y="208281"/>
            <a:ext cx="79550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Face </a:t>
            </a:r>
            <a:r>
              <a:rPr sz="3600" spc="95" dirty="0"/>
              <a:t>recogni</a:t>
            </a:r>
            <a:r>
              <a:rPr lang="en-US" sz="3600" spc="95" dirty="0"/>
              <a:t>ti</a:t>
            </a:r>
            <a:r>
              <a:rPr sz="3600" spc="95" dirty="0"/>
              <a:t>on: </a:t>
            </a:r>
            <a:r>
              <a:rPr sz="3600" dirty="0"/>
              <a:t>Apple </a:t>
            </a:r>
            <a:r>
              <a:rPr sz="3600" spc="-5" dirty="0"/>
              <a:t>iPhoto</a:t>
            </a:r>
            <a:r>
              <a:rPr lang="zh-CN" altLang="en-US" sz="3600" spc="-95" dirty="0"/>
              <a:t> </a:t>
            </a:r>
            <a:r>
              <a:rPr sz="3600" spc="40" dirty="0"/>
              <a:t>so</a:t>
            </a:r>
            <a:r>
              <a:rPr lang="en-US" sz="3600" spc="40" dirty="0"/>
              <a:t>ft</a:t>
            </a:r>
            <a:r>
              <a:rPr sz="3600" spc="40" dirty="0"/>
              <a:t>ware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718344" y="1081310"/>
            <a:ext cx="7707311" cy="4695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000" y="5615372"/>
            <a:ext cx="4506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hip://</a:t>
            </a:r>
            <a:r>
              <a:rPr sz="2400" u="heavy" spc="2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  <a:hlinkClick r:id="rId3"/>
              </a:rPr>
              <a:t>www.apple.com/ilife/iphoto/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685800"/>
            <a:ext cx="3611880" cy="68624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pc="-4" dirty="0"/>
              <a:t>Lipreading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2057400" y="2057400"/>
            <a:ext cx="5334000" cy="339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3487" y="86519"/>
            <a:ext cx="2222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Biometrics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981203" y="3959610"/>
            <a:ext cx="2438398" cy="182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3020" y="3959610"/>
            <a:ext cx="2438398" cy="1828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430" y="849585"/>
            <a:ext cx="3621088" cy="259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3000" y="3537822"/>
            <a:ext cx="750157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How </a:t>
            </a:r>
            <a:r>
              <a:rPr sz="240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the Afghan </a:t>
            </a:r>
            <a:r>
              <a:rPr sz="2400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Girl was </a:t>
            </a:r>
            <a:r>
              <a:rPr sz="2400" spc="9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Iden</a:t>
            </a:r>
            <a:r>
              <a:rPr lang="en-US" sz="2400" spc="9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ti</a:t>
            </a:r>
            <a:r>
              <a:rPr sz="2400" spc="9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ﬁed </a:t>
            </a:r>
            <a:r>
              <a:rPr sz="240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by </a:t>
            </a:r>
            <a:r>
              <a:rPr sz="2400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Her Iris</a:t>
            </a:r>
            <a:r>
              <a:rPr sz="2400" spc="-9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 </a:t>
            </a:r>
            <a:r>
              <a:rPr sz="2400" spc="13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Pa</a:t>
            </a:r>
            <a:r>
              <a:rPr lang="en-US" sz="2400" spc="13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ttern</a:t>
            </a:r>
            <a:r>
              <a:rPr sz="2400" spc="13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2830" y="849585"/>
            <a:ext cx="1864972" cy="2590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74938" y="6110220"/>
            <a:ext cx="1177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3653" y="498158"/>
            <a:ext cx="24422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Biometrics</a:t>
            </a:r>
          </a:p>
        </p:txBody>
      </p:sp>
      <p:sp>
        <p:nvSpPr>
          <p:cNvPr id="3" name="object 3"/>
          <p:cNvSpPr/>
          <p:nvPr/>
        </p:nvSpPr>
        <p:spPr>
          <a:xfrm>
            <a:off x="1988019" y="1333501"/>
            <a:ext cx="1888909" cy="3966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2739" y="5228589"/>
            <a:ext cx="1972945" cy="7518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/>
                <a:cs typeface="Calibri"/>
              </a:rPr>
              <a:t>Fingerprint scanners on  </a:t>
            </a:r>
            <a:r>
              <a:rPr sz="1600" dirty="0">
                <a:latin typeface="Calibri"/>
                <a:cs typeface="Calibri"/>
              </a:rPr>
              <a:t>many new laptops,  </a:t>
            </a:r>
            <a:r>
              <a:rPr sz="1600" spc="-5" dirty="0">
                <a:latin typeface="Calibri"/>
                <a:cs typeface="Calibri"/>
              </a:rPr>
              <a:t>other </a:t>
            </a:r>
            <a:r>
              <a:rPr sz="1600" dirty="0">
                <a:latin typeface="Calibri"/>
                <a:cs typeface="Calibri"/>
              </a:rPr>
              <a:t>devices</a:t>
            </a:r>
          </a:p>
        </p:txBody>
      </p:sp>
      <p:sp>
        <p:nvSpPr>
          <p:cNvPr id="5" name="object 5"/>
          <p:cNvSpPr/>
          <p:nvPr/>
        </p:nvSpPr>
        <p:spPr>
          <a:xfrm>
            <a:off x="781633" y="3080282"/>
            <a:ext cx="906235" cy="1463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0800" y="2679700"/>
            <a:ext cx="2209798" cy="219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9200" y="5078702"/>
            <a:ext cx="3429000" cy="721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0"/>
              </a:spcBef>
            </a:pPr>
            <a:r>
              <a:rPr sz="1600" spc="-5" dirty="0">
                <a:latin typeface="Calibri"/>
                <a:cs typeface="Calibri"/>
              </a:rPr>
              <a:t>Face </a:t>
            </a:r>
            <a:r>
              <a:rPr sz="1600" spc="45" dirty="0">
                <a:latin typeface="Calibri"/>
                <a:cs typeface="Calibri"/>
              </a:rPr>
              <a:t>recogni</a:t>
            </a:r>
            <a:r>
              <a:rPr lang="en-US" sz="1600" spc="45" dirty="0">
                <a:latin typeface="Calibri"/>
                <a:cs typeface="Calibri"/>
              </a:rPr>
              <a:t>ti</a:t>
            </a:r>
            <a:r>
              <a:rPr sz="1600" spc="45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systems now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beginning  to appear </a:t>
            </a:r>
            <a:r>
              <a:rPr sz="1600" spc="-5" dirty="0">
                <a:latin typeface="Calibri"/>
                <a:cs typeface="Calibri"/>
              </a:rPr>
              <a:t>more widely  </a:t>
            </a:r>
            <a:r>
              <a:rPr sz="1400" u="sng" spc="1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hip:</a:t>
            </a:r>
            <a:r>
              <a:rPr sz="1400" u="sng" spc="1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  <a:hlinkClick r:id="rId5"/>
              </a:rPr>
              <a:t>//w</a:t>
            </a:r>
            <a:r>
              <a:rPr sz="1400" u="sng" spc="1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ww</a:t>
            </a:r>
            <a:r>
              <a:rPr sz="1400" u="sng" spc="1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  <a:hlinkClick r:id="rId5"/>
              </a:rPr>
              <a:t>.sensiblevision.com/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3900" y="2933700"/>
            <a:ext cx="1714498" cy="171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74938" y="6110220"/>
            <a:ext cx="1177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6771" y="292847"/>
            <a:ext cx="4670457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spc="-4" dirty="0">
                <a:solidFill>
                  <a:srgbClr val="000000"/>
                </a:solidFill>
              </a:rPr>
              <a:t>Wide </a:t>
            </a:r>
            <a:r>
              <a:rPr lang="en-US" sz="3600" spc="-11" dirty="0">
                <a:solidFill>
                  <a:srgbClr val="000000"/>
                </a:solidFill>
              </a:rPr>
              <a:t>a</a:t>
            </a:r>
            <a:r>
              <a:rPr sz="3600" spc="-11" dirty="0">
                <a:solidFill>
                  <a:srgbClr val="000000"/>
                </a:solidFill>
              </a:rPr>
              <a:t>rea</a:t>
            </a:r>
            <a:r>
              <a:rPr sz="3600" spc="-68" dirty="0">
                <a:solidFill>
                  <a:srgbClr val="000000"/>
                </a:solidFill>
              </a:rPr>
              <a:t> </a:t>
            </a:r>
            <a:r>
              <a:rPr lang="en-US" sz="3600" spc="-4" dirty="0">
                <a:solidFill>
                  <a:srgbClr val="000000"/>
                </a:solidFill>
              </a:rPr>
              <a:t>s</a:t>
            </a:r>
            <a:r>
              <a:rPr sz="3600" spc="-4" dirty="0">
                <a:solidFill>
                  <a:srgbClr val="000000"/>
                </a:solidFill>
              </a:rPr>
              <a:t>urveillance</a:t>
            </a:r>
            <a:endParaRPr sz="3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CAE33F-7635-4581-99C7-D7206A758864}"/>
              </a:ext>
            </a:extLst>
          </p:cNvPr>
          <p:cNvGrpSpPr/>
          <p:nvPr/>
        </p:nvGrpSpPr>
        <p:grpSpPr>
          <a:xfrm>
            <a:off x="4800600" y="1752600"/>
            <a:ext cx="1663355" cy="2314916"/>
            <a:chOff x="1872233" y="2100834"/>
            <a:chExt cx="1663355" cy="2314916"/>
          </a:xfrm>
        </p:grpSpPr>
        <p:sp>
          <p:nvSpPr>
            <p:cNvPr id="5" name="object 5"/>
            <p:cNvSpPr/>
            <p:nvPr/>
          </p:nvSpPr>
          <p:spPr>
            <a:xfrm>
              <a:off x="1872234" y="2100834"/>
              <a:ext cx="1611154" cy="244316"/>
            </a:xfrm>
            <a:custGeom>
              <a:avLst/>
              <a:gdLst/>
              <a:ahLst/>
              <a:cxnLst/>
              <a:rect l="l" t="t" r="r" b="b"/>
              <a:pathLst>
                <a:path w="2148204" h="325755">
                  <a:moveTo>
                    <a:pt x="2148078" y="309371"/>
                  </a:moveTo>
                  <a:lnTo>
                    <a:pt x="21336" y="0"/>
                  </a:lnTo>
                  <a:lnTo>
                    <a:pt x="13716" y="357"/>
                  </a:lnTo>
                  <a:lnTo>
                    <a:pt x="7239" y="3428"/>
                  </a:lnTo>
                  <a:lnTo>
                    <a:pt x="2476" y="8786"/>
                  </a:lnTo>
                  <a:lnTo>
                    <a:pt x="0" y="16002"/>
                  </a:lnTo>
                  <a:lnTo>
                    <a:pt x="357" y="23622"/>
                  </a:lnTo>
                  <a:lnTo>
                    <a:pt x="3429" y="30099"/>
                  </a:lnTo>
                  <a:lnTo>
                    <a:pt x="8786" y="34861"/>
                  </a:lnTo>
                  <a:lnTo>
                    <a:pt x="16002" y="37338"/>
                  </a:lnTo>
                  <a:lnTo>
                    <a:pt x="2126742" y="325373"/>
                  </a:lnTo>
                  <a:lnTo>
                    <a:pt x="2134469" y="325016"/>
                  </a:lnTo>
                  <a:lnTo>
                    <a:pt x="2141124" y="321944"/>
                  </a:lnTo>
                  <a:lnTo>
                    <a:pt x="2145922" y="316587"/>
                  </a:lnTo>
                  <a:lnTo>
                    <a:pt x="2148078" y="309371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872233" y="2100834"/>
              <a:ext cx="300990" cy="2293144"/>
            </a:xfrm>
            <a:custGeom>
              <a:avLst/>
              <a:gdLst/>
              <a:ahLst/>
              <a:cxnLst/>
              <a:rect l="l" t="t" r="r" b="b"/>
              <a:pathLst>
                <a:path w="401319" h="3057525">
                  <a:moveTo>
                    <a:pt x="400812" y="3035808"/>
                  </a:moveTo>
                  <a:lnTo>
                    <a:pt x="37338" y="16002"/>
                  </a:lnTo>
                  <a:lnTo>
                    <a:pt x="16002" y="0"/>
                  </a:lnTo>
                  <a:lnTo>
                    <a:pt x="9108" y="2143"/>
                  </a:lnTo>
                  <a:lnTo>
                    <a:pt x="3714" y="6858"/>
                  </a:lnTo>
                  <a:lnTo>
                    <a:pt x="464" y="13287"/>
                  </a:lnTo>
                  <a:lnTo>
                    <a:pt x="0" y="20574"/>
                  </a:lnTo>
                  <a:lnTo>
                    <a:pt x="362712" y="3040380"/>
                  </a:lnTo>
                  <a:lnTo>
                    <a:pt x="365188" y="3047607"/>
                  </a:lnTo>
                  <a:lnTo>
                    <a:pt x="369951" y="3053048"/>
                  </a:lnTo>
                  <a:lnTo>
                    <a:pt x="376428" y="3056346"/>
                  </a:lnTo>
                  <a:lnTo>
                    <a:pt x="384048" y="3057144"/>
                  </a:lnTo>
                  <a:lnTo>
                    <a:pt x="391275" y="3054667"/>
                  </a:lnTo>
                  <a:lnTo>
                    <a:pt x="396716" y="3049905"/>
                  </a:lnTo>
                  <a:lnTo>
                    <a:pt x="400014" y="3043428"/>
                  </a:lnTo>
                  <a:lnTo>
                    <a:pt x="400812" y="303580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3455290" y="2322004"/>
              <a:ext cx="76676" cy="2035969"/>
            </a:xfrm>
            <a:custGeom>
              <a:avLst/>
              <a:gdLst/>
              <a:ahLst/>
              <a:cxnLst/>
              <a:rect l="l" t="t" r="r" b="b"/>
              <a:pathLst>
                <a:path w="102235" h="2714625">
                  <a:moveTo>
                    <a:pt x="102108" y="2695194"/>
                  </a:moveTo>
                  <a:lnTo>
                    <a:pt x="38100" y="18288"/>
                  </a:lnTo>
                  <a:lnTo>
                    <a:pt x="18288" y="0"/>
                  </a:lnTo>
                  <a:lnTo>
                    <a:pt x="10822" y="1595"/>
                  </a:lnTo>
                  <a:lnTo>
                    <a:pt x="4857" y="5905"/>
                  </a:lnTo>
                  <a:lnTo>
                    <a:pt x="1035" y="12215"/>
                  </a:lnTo>
                  <a:lnTo>
                    <a:pt x="0" y="19812"/>
                  </a:lnTo>
                  <a:lnTo>
                    <a:pt x="64008" y="2695956"/>
                  </a:lnTo>
                  <a:lnTo>
                    <a:pt x="65603" y="2703421"/>
                  </a:lnTo>
                  <a:lnTo>
                    <a:pt x="69913" y="2709386"/>
                  </a:lnTo>
                  <a:lnTo>
                    <a:pt x="76223" y="2713208"/>
                  </a:lnTo>
                  <a:lnTo>
                    <a:pt x="83820" y="2714244"/>
                  </a:lnTo>
                  <a:lnTo>
                    <a:pt x="90856" y="2712767"/>
                  </a:lnTo>
                  <a:lnTo>
                    <a:pt x="96678" y="2708719"/>
                  </a:lnTo>
                  <a:lnTo>
                    <a:pt x="100643" y="2702671"/>
                  </a:lnTo>
                  <a:lnTo>
                    <a:pt x="102108" y="2695194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2153510" y="4350980"/>
              <a:ext cx="1382078" cy="64770"/>
            </a:xfrm>
            <a:custGeom>
              <a:avLst/>
              <a:gdLst/>
              <a:ahLst/>
              <a:cxnLst/>
              <a:rect l="l" t="t" r="r" b="b"/>
              <a:pathLst>
                <a:path w="1842770" h="86360">
                  <a:moveTo>
                    <a:pt x="1842516" y="18287"/>
                  </a:moveTo>
                  <a:lnTo>
                    <a:pt x="1840932" y="10822"/>
                  </a:lnTo>
                  <a:lnTo>
                    <a:pt x="1836705" y="4857"/>
                  </a:lnTo>
                  <a:lnTo>
                    <a:pt x="1830621" y="1035"/>
                  </a:lnTo>
                  <a:lnTo>
                    <a:pt x="1823466" y="0"/>
                  </a:lnTo>
                  <a:lnTo>
                    <a:pt x="18287" y="48005"/>
                  </a:lnTo>
                  <a:lnTo>
                    <a:pt x="10822" y="49922"/>
                  </a:lnTo>
                  <a:lnTo>
                    <a:pt x="4857" y="54197"/>
                  </a:lnTo>
                  <a:lnTo>
                    <a:pt x="1035" y="60328"/>
                  </a:lnTo>
                  <a:lnTo>
                    <a:pt x="0" y="67817"/>
                  </a:lnTo>
                  <a:lnTo>
                    <a:pt x="1583" y="75283"/>
                  </a:lnTo>
                  <a:lnTo>
                    <a:pt x="5810" y="81248"/>
                  </a:lnTo>
                  <a:lnTo>
                    <a:pt x="11894" y="85070"/>
                  </a:lnTo>
                  <a:lnTo>
                    <a:pt x="19050" y="86105"/>
                  </a:lnTo>
                  <a:lnTo>
                    <a:pt x="1824227" y="38099"/>
                  </a:lnTo>
                  <a:lnTo>
                    <a:pt x="1831693" y="36183"/>
                  </a:lnTo>
                  <a:lnTo>
                    <a:pt x="1837658" y="31908"/>
                  </a:lnTo>
                  <a:lnTo>
                    <a:pt x="1841480" y="25777"/>
                  </a:lnTo>
                  <a:lnTo>
                    <a:pt x="1842516" y="18287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/>
          <p:nvPr/>
        </p:nvSpPr>
        <p:spPr>
          <a:xfrm>
            <a:off x="4800600" y="1752600"/>
            <a:ext cx="3638168" cy="3809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9D07FB7F-CBE5-4AC1-825E-4D63980F9E74}"/>
              </a:ext>
            </a:extLst>
          </p:cNvPr>
          <p:cNvSpPr/>
          <p:nvPr/>
        </p:nvSpPr>
        <p:spPr>
          <a:xfrm>
            <a:off x="417687" y="1752600"/>
            <a:ext cx="3925714" cy="3809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68" y="154782"/>
            <a:ext cx="785613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00" dirty="0"/>
              <a:t>Op</a:t>
            </a:r>
            <a:r>
              <a:rPr lang="en-US" sz="4000" spc="200" dirty="0"/>
              <a:t>ti</a:t>
            </a:r>
            <a:r>
              <a:rPr sz="4000" spc="200" dirty="0"/>
              <a:t>cal </a:t>
            </a:r>
            <a:r>
              <a:rPr sz="4000" spc="-5" dirty="0"/>
              <a:t>character </a:t>
            </a:r>
            <a:r>
              <a:rPr sz="4000" spc="114" dirty="0"/>
              <a:t>recogni</a:t>
            </a:r>
            <a:r>
              <a:rPr lang="en-US" sz="4000" spc="114" dirty="0"/>
              <a:t>ti</a:t>
            </a:r>
            <a:r>
              <a:rPr sz="4000" spc="114" dirty="0"/>
              <a:t>on</a:t>
            </a:r>
            <a:r>
              <a:rPr sz="4000" spc="-185" dirty="0"/>
              <a:t> </a:t>
            </a:r>
            <a:r>
              <a:rPr sz="4000" spc="-5" dirty="0"/>
              <a:t>(OCR)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09600" y="2481263"/>
            <a:ext cx="3657598" cy="2285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7439" y="5186045"/>
            <a:ext cx="2514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Digit </a:t>
            </a:r>
            <a:r>
              <a:rPr sz="1600" spc="-5" dirty="0">
                <a:latin typeface="Arial"/>
                <a:cs typeface="Arial"/>
              </a:rPr>
              <a:t>recognition, </a:t>
            </a:r>
            <a:r>
              <a:rPr sz="1600" spc="-35" dirty="0">
                <a:latin typeface="Arial"/>
                <a:cs typeface="Arial"/>
              </a:rPr>
              <a:t>AT&amp;T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labs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39" y="948944"/>
            <a:ext cx="6785609" cy="88519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Calibri"/>
                <a:cs typeface="Calibri"/>
              </a:rPr>
              <a:t>Technology </a:t>
            </a:r>
            <a:r>
              <a:rPr sz="280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convert </a:t>
            </a:r>
            <a:r>
              <a:rPr sz="2800" dirty="0">
                <a:latin typeface="Calibri"/>
                <a:cs typeface="Calibri"/>
              </a:rPr>
              <a:t>scanned </a:t>
            </a:r>
            <a:r>
              <a:rPr sz="2800" spc="-5" dirty="0">
                <a:latin typeface="Calibri"/>
                <a:cs typeface="Calibri"/>
              </a:rPr>
              <a:t>docs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text</a:t>
            </a:r>
            <a:endParaRPr sz="2800">
              <a:latin typeface="Calibri"/>
              <a:cs typeface="Calibri"/>
            </a:endParaRPr>
          </a:p>
          <a:p>
            <a:pPr marL="755650" indent="-285750">
              <a:lnSpc>
                <a:spcPct val="100000"/>
              </a:lnSpc>
              <a:spcBef>
                <a:spcPts val="42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If </a:t>
            </a:r>
            <a:r>
              <a:rPr sz="2000" spc="-5" dirty="0">
                <a:latin typeface="Calibri"/>
                <a:cs typeface="Calibri"/>
              </a:rPr>
              <a:t>you have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scanner,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probably came with </a:t>
            </a:r>
            <a:r>
              <a:rPr sz="2000" dirty="0">
                <a:latin typeface="Calibri"/>
                <a:cs typeface="Calibri"/>
              </a:rPr>
              <a:t>OCR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20" dirty="0">
                <a:latin typeface="Calibri"/>
                <a:cs typeface="Calibri"/>
              </a:rPr>
              <a:t>sohware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6800" y="2209800"/>
            <a:ext cx="3581398" cy="2762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90415" y="5186045"/>
            <a:ext cx="4371975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License </a:t>
            </a:r>
            <a:r>
              <a:rPr sz="1600" spc="-5" dirty="0">
                <a:latin typeface="Arial"/>
                <a:cs typeface="Arial"/>
              </a:rPr>
              <a:t>plate </a:t>
            </a:r>
            <a:r>
              <a:rPr sz="1600" dirty="0">
                <a:latin typeface="Arial"/>
                <a:cs typeface="Arial"/>
              </a:rPr>
              <a:t>readers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u="sng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Arial"/>
                <a:cs typeface="Arial"/>
                <a:hlinkClick r:id="rId4"/>
              </a:rPr>
              <a:t>http://en.wikipedia.org/wiki/Automatic_number_plate_recognition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4938" y="6110220"/>
            <a:ext cx="1177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94907" y="2247229"/>
            <a:ext cx="5029199" cy="2740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6533" y="923090"/>
            <a:ext cx="1924190" cy="2582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1327" y="4073525"/>
            <a:ext cx="2193312" cy="18080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83306" y="109220"/>
            <a:ext cx="37642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Toys </a:t>
            </a:r>
            <a:r>
              <a:rPr dirty="0"/>
              <a:t>and</a:t>
            </a:r>
            <a:r>
              <a:rPr spc="-60" dirty="0"/>
              <a:t> </a:t>
            </a:r>
            <a:r>
              <a:rPr spc="-5" dirty="0"/>
              <a:t>Robots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4430" y="29369"/>
            <a:ext cx="7702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Mobile </a:t>
            </a:r>
            <a:r>
              <a:rPr sz="4000" spc="-5" dirty="0"/>
              <a:t>visual search: </a:t>
            </a:r>
            <a:r>
              <a:rPr sz="4000" u="heavy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</a:rPr>
              <a:t>Google</a:t>
            </a:r>
            <a:r>
              <a:rPr sz="4000" u="heavy" spc="-4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</a:rPr>
              <a:t> </a:t>
            </a:r>
            <a:r>
              <a:rPr sz="4000" u="heavy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</a:rPr>
              <a:t>Goggles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39713" y="860426"/>
            <a:ext cx="8775698" cy="5562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9800" y="762001"/>
            <a:ext cx="2895598" cy="631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2895" y="147320"/>
            <a:ext cx="7764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Mobile </a:t>
            </a:r>
            <a:r>
              <a:rPr spc="-5" dirty="0"/>
              <a:t>visual search: iPhone</a:t>
            </a:r>
            <a:r>
              <a:rPr dirty="0"/>
              <a:t> </a:t>
            </a:r>
            <a:r>
              <a:rPr spc="-5" dirty="0"/>
              <a:t>Apps</a:t>
            </a:r>
          </a:p>
        </p:txBody>
      </p:sp>
      <p:sp>
        <p:nvSpPr>
          <p:cNvPr id="3" name="object 3"/>
          <p:cNvSpPr/>
          <p:nvPr/>
        </p:nvSpPr>
        <p:spPr>
          <a:xfrm>
            <a:off x="762000" y="1905000"/>
            <a:ext cx="7848598" cy="443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0" y="1143001"/>
            <a:ext cx="2146298" cy="634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0" y="1206501"/>
            <a:ext cx="1816098" cy="368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0561" y="0"/>
            <a:ext cx="45784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30" dirty="0"/>
              <a:t>Automo</a:t>
            </a:r>
            <a:r>
              <a:rPr lang="en-US" sz="4000" spc="130" dirty="0"/>
              <a:t>ti</a:t>
            </a:r>
            <a:r>
              <a:rPr sz="4000" spc="130" dirty="0"/>
              <a:t>ve</a:t>
            </a:r>
            <a:r>
              <a:rPr sz="4000" spc="-45" dirty="0"/>
              <a:t> </a:t>
            </a:r>
            <a:r>
              <a:rPr sz="4000" spc="-5" dirty="0"/>
              <a:t>safety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762000" y="876564"/>
            <a:ext cx="7433556" cy="3721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4619244"/>
            <a:ext cx="8731250" cy="149335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Mobileye</a:t>
            </a:r>
            <a:r>
              <a:rPr sz="2200" spc="-5" dirty="0">
                <a:latin typeface="Calibri"/>
                <a:cs typeface="Calibri"/>
              </a:rPr>
              <a:t>: Vision systems </a:t>
            </a:r>
            <a:r>
              <a:rPr sz="2200" dirty="0">
                <a:latin typeface="Calibri"/>
                <a:cs typeface="Calibri"/>
              </a:rPr>
              <a:t>in </a:t>
            </a:r>
            <a:r>
              <a:rPr sz="2200" spc="-135" dirty="0">
                <a:latin typeface="Calibri"/>
                <a:cs typeface="Calibri"/>
              </a:rPr>
              <a:t>high-­‐end </a:t>
            </a:r>
            <a:r>
              <a:rPr sz="2200" spc="-5" dirty="0">
                <a:latin typeface="Calibri"/>
                <a:cs typeface="Calibri"/>
              </a:rPr>
              <a:t>BMW, </a:t>
            </a:r>
            <a:r>
              <a:rPr sz="2200" dirty="0">
                <a:latin typeface="Calibri"/>
                <a:cs typeface="Calibri"/>
              </a:rPr>
              <a:t>GM, </a:t>
            </a:r>
            <a:r>
              <a:rPr sz="2200" spc="-5" dirty="0">
                <a:latin typeface="Calibri"/>
                <a:cs typeface="Calibri"/>
              </a:rPr>
              <a:t>Volvo</a:t>
            </a:r>
            <a:r>
              <a:rPr sz="2200" spc="-20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models</a:t>
            </a:r>
            <a:endParaRPr sz="2200" dirty="0">
              <a:latin typeface="Calibri"/>
              <a:cs typeface="Calibri"/>
            </a:endParaRPr>
          </a:p>
          <a:p>
            <a:pPr marL="748665" marR="464820" indent="-279400">
              <a:lnSpc>
                <a:spcPct val="99800"/>
              </a:lnSpc>
              <a:spcBef>
                <a:spcPts val="495"/>
              </a:spcBef>
              <a:tabLst>
                <a:tab pos="755015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“In </a:t>
            </a:r>
            <a:r>
              <a:rPr sz="2200" spc="-5" dirty="0">
                <a:latin typeface="Calibri"/>
                <a:cs typeface="Calibri"/>
              </a:rPr>
              <a:t>mid 2010 Mobileye will </a:t>
            </a:r>
            <a:r>
              <a:rPr sz="2200" dirty="0">
                <a:latin typeface="Calibri"/>
                <a:cs typeface="Calibri"/>
              </a:rPr>
              <a:t>launch a </a:t>
            </a:r>
            <a:r>
              <a:rPr sz="2200" spc="-5" dirty="0">
                <a:latin typeface="Calibri"/>
                <a:cs typeface="Calibri"/>
              </a:rPr>
              <a:t>world's ﬁrst </a:t>
            </a:r>
            <a:r>
              <a:rPr sz="2200" spc="65" dirty="0">
                <a:latin typeface="Calibri"/>
                <a:cs typeface="Calibri"/>
              </a:rPr>
              <a:t>applica</a:t>
            </a:r>
            <a:r>
              <a:rPr lang="en-US" sz="2200" spc="65" dirty="0">
                <a:latin typeface="Calibri"/>
                <a:cs typeface="Calibri"/>
              </a:rPr>
              <a:t>ti</a:t>
            </a:r>
            <a:r>
              <a:rPr sz="2200" spc="65" dirty="0">
                <a:latin typeface="Calibri"/>
                <a:cs typeface="Calibri"/>
              </a:rPr>
              <a:t>on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full </a:t>
            </a:r>
            <a:r>
              <a:rPr sz="2200" spc="-5" dirty="0">
                <a:latin typeface="Calibri"/>
                <a:cs typeface="Calibri"/>
              </a:rPr>
              <a:t>emergency braking for collision </a:t>
            </a:r>
            <a:r>
              <a:rPr sz="2200" spc="165" dirty="0">
                <a:latin typeface="Calibri"/>
                <a:cs typeface="Calibri"/>
              </a:rPr>
              <a:t>mi</a:t>
            </a:r>
            <a:r>
              <a:rPr lang="en-US" sz="2200" spc="165" dirty="0">
                <a:latin typeface="Calibri"/>
                <a:cs typeface="Calibri"/>
              </a:rPr>
              <a:t>ti</a:t>
            </a:r>
            <a:r>
              <a:rPr sz="2200" spc="165" dirty="0">
                <a:latin typeface="Calibri"/>
                <a:cs typeface="Calibri"/>
              </a:rPr>
              <a:t>ga</a:t>
            </a:r>
            <a:r>
              <a:rPr lang="en-US" sz="2200" spc="165" dirty="0">
                <a:latin typeface="Calibri"/>
                <a:cs typeface="Calibri"/>
              </a:rPr>
              <a:t>ti</a:t>
            </a:r>
            <a:r>
              <a:rPr sz="2200" spc="165" dirty="0">
                <a:latin typeface="Calibri"/>
                <a:cs typeface="Calibri"/>
              </a:rPr>
              <a:t>on</a:t>
            </a:r>
            <a:r>
              <a:rPr lang="en-US" sz="2200" spc="1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for pedestrians where vision </a:t>
            </a:r>
            <a:r>
              <a:rPr sz="2200" dirty="0">
                <a:latin typeface="Calibri"/>
                <a:cs typeface="Calibri"/>
              </a:rPr>
              <a:t>is the key </a:t>
            </a:r>
            <a:r>
              <a:rPr sz="2200" spc="-5" dirty="0">
                <a:latin typeface="Calibri"/>
                <a:cs typeface="Calibri"/>
              </a:rPr>
              <a:t>technology for </a:t>
            </a:r>
            <a:r>
              <a:rPr sz="2200" spc="80" dirty="0">
                <a:latin typeface="Calibri"/>
                <a:cs typeface="Calibri"/>
              </a:rPr>
              <a:t>detec</a:t>
            </a:r>
            <a:r>
              <a:rPr lang="en-US" sz="2200" spc="80" dirty="0">
                <a:latin typeface="Calibri"/>
                <a:cs typeface="Calibri"/>
              </a:rPr>
              <a:t>ti</a:t>
            </a:r>
            <a:r>
              <a:rPr sz="2200" spc="80" dirty="0">
                <a:latin typeface="Calibri"/>
                <a:cs typeface="Calibri"/>
              </a:rPr>
              <a:t>ng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pedestrians.”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6800" y="503665"/>
            <a:ext cx="7278153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>
              <a:spcBef>
                <a:spcPts val="71"/>
              </a:spcBef>
            </a:pPr>
            <a:r>
              <a:rPr sz="3600" spc="-4" dirty="0"/>
              <a:t>A word is worth a </a:t>
            </a:r>
            <a:r>
              <a:rPr sz="3600" spc="-8" dirty="0"/>
              <a:t>thousand  </a:t>
            </a:r>
            <a:r>
              <a:rPr sz="3600" spc="-4" dirty="0"/>
              <a:t>pictures.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80428" y="4495800"/>
            <a:ext cx="185089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76701" algn="l"/>
              </a:tabLst>
            </a:pPr>
            <a:r>
              <a:rPr sz="2800" dirty="0">
                <a:latin typeface="Times New Roman"/>
                <a:cs typeface="Times New Roman"/>
              </a:rPr>
              <a:t>A	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HUNT</a:t>
            </a:r>
          </a:p>
        </p:txBody>
      </p:sp>
      <p:sp>
        <p:nvSpPr>
          <p:cNvPr id="8" name="object 8"/>
          <p:cNvSpPr/>
          <p:nvPr/>
        </p:nvSpPr>
        <p:spPr>
          <a:xfrm>
            <a:off x="2438400" y="1774662"/>
            <a:ext cx="4038600" cy="2566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254" y="40482"/>
            <a:ext cx="4734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Vision </a:t>
            </a:r>
            <a:r>
              <a:rPr sz="4000" dirty="0"/>
              <a:t>in</a:t>
            </a:r>
            <a:r>
              <a:rPr sz="4000" spc="-35" dirty="0"/>
              <a:t> </a:t>
            </a:r>
            <a:r>
              <a:rPr sz="4000" spc="-5" dirty="0"/>
              <a:t>supermarkets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2819400" y="735905"/>
            <a:ext cx="3352800" cy="3903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4594860"/>
            <a:ext cx="7270750" cy="1372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LaneHawk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by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imes New Roman"/>
                <a:cs typeface="Times New Roman"/>
              </a:rPr>
              <a:t>EvolutionRobotics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ts val="1880"/>
              </a:lnSpc>
            </a:pPr>
            <a:r>
              <a:rPr sz="1600" spc="-5" dirty="0">
                <a:latin typeface="Times New Roman"/>
                <a:cs typeface="Times New Roman"/>
              </a:rPr>
              <a:t>“A smart camera is flush-mounted in the checkout lane, continuously watching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items.</a:t>
            </a:r>
            <a:endParaRPr sz="1600" dirty="0">
              <a:latin typeface="Times New Roman"/>
              <a:cs typeface="Times New Roman"/>
            </a:endParaRPr>
          </a:p>
          <a:p>
            <a:pPr marL="12700" marR="31750">
              <a:lnSpc>
                <a:spcPts val="1900"/>
              </a:lnSpc>
              <a:spcBef>
                <a:spcPts val="160"/>
              </a:spcBef>
            </a:pPr>
            <a:r>
              <a:rPr sz="1600" spc="-5" dirty="0">
                <a:latin typeface="Times New Roman"/>
                <a:cs typeface="Times New Roman"/>
              </a:rPr>
              <a:t>When an item is detected and recognized, the cashier verifies the quantity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items that  were </a:t>
            </a:r>
            <a:r>
              <a:rPr sz="1600" dirty="0">
                <a:latin typeface="Times New Roman"/>
                <a:cs typeface="Times New Roman"/>
              </a:rPr>
              <a:t>found </a:t>
            </a:r>
            <a:r>
              <a:rPr sz="1600" spc="-5" dirty="0">
                <a:latin typeface="Times New Roman"/>
                <a:cs typeface="Times New Roman"/>
              </a:rPr>
              <a:t>under the basket,</a:t>
            </a:r>
            <a:r>
              <a:rPr lang="en-US" sz="1600" spc="-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 continues to close the transaction. The item can</a:t>
            </a:r>
            <a:r>
              <a:rPr sz="1600" spc="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remain</a:t>
            </a:r>
            <a:r>
              <a:rPr lang="en-US" sz="1600" spc="-5" dirty="0">
                <a:latin typeface="Times New Roman"/>
                <a:cs typeface="Times New Roman"/>
              </a:rPr>
              <a:t> under the basket, and with </a:t>
            </a:r>
            <a:r>
              <a:rPr lang="en-US" sz="1600" spc="-5" dirty="0" err="1">
                <a:latin typeface="Times New Roman"/>
                <a:cs typeface="Times New Roman"/>
              </a:rPr>
              <a:t>LaneHawk</a:t>
            </a:r>
            <a:r>
              <a:rPr lang="en-US" sz="1600" spc="-5" dirty="0">
                <a:latin typeface="Times New Roman"/>
                <a:cs typeface="Times New Roman"/>
              </a:rPr>
              <a:t>, </a:t>
            </a:r>
            <a:r>
              <a:rPr lang="en-US" sz="1600" dirty="0">
                <a:latin typeface="Times New Roman"/>
                <a:cs typeface="Times New Roman"/>
              </a:rPr>
              <a:t>you </a:t>
            </a:r>
            <a:r>
              <a:rPr lang="en-US" sz="1600" spc="-5" dirty="0">
                <a:latin typeface="Times New Roman"/>
                <a:cs typeface="Times New Roman"/>
              </a:rPr>
              <a:t>are assured to get paid </a:t>
            </a:r>
            <a:r>
              <a:rPr lang="en-US" sz="1600" dirty="0">
                <a:latin typeface="Times New Roman"/>
                <a:cs typeface="Times New Roman"/>
              </a:rPr>
              <a:t>for </a:t>
            </a:r>
            <a:r>
              <a:rPr lang="en-US" sz="1600" spc="-5" dirty="0">
                <a:latin typeface="Times New Roman"/>
                <a:cs typeface="Times New Roman"/>
              </a:rPr>
              <a:t>it…</a:t>
            </a:r>
            <a:r>
              <a:rPr lang="en-US" sz="1600" spc="95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“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03" y="63501"/>
            <a:ext cx="76936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80" dirty="0"/>
              <a:t>Vision-­‐based </a:t>
            </a:r>
            <a:r>
              <a:rPr sz="4000" spc="114" dirty="0"/>
              <a:t>interac</a:t>
            </a:r>
            <a:r>
              <a:rPr lang="en-US" sz="4000" spc="114" dirty="0"/>
              <a:t>ti</a:t>
            </a:r>
            <a:r>
              <a:rPr sz="4000" spc="114" dirty="0"/>
              <a:t>on </a:t>
            </a:r>
            <a:r>
              <a:rPr sz="4000" spc="-5" dirty="0"/>
              <a:t>(and</a:t>
            </a:r>
            <a:r>
              <a:rPr sz="4000" spc="100" dirty="0"/>
              <a:t> </a:t>
            </a:r>
            <a:r>
              <a:rPr sz="4000" spc="-5" dirty="0"/>
              <a:t>games)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40739" y="4086793"/>
            <a:ext cx="2011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Microsoft’s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Kinect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740" y="5748020"/>
            <a:ext cx="1177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Source: </a:t>
            </a:r>
            <a:r>
              <a:rPr sz="1200" b="1" dirty="0">
                <a:latin typeface="Arial"/>
                <a:cs typeface="Arial"/>
              </a:rPr>
              <a:t>S.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Seitz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1587" y="3589580"/>
            <a:ext cx="2503063" cy="1887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88740" y="5541886"/>
            <a:ext cx="2275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Assistive technologies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3600" y="1219201"/>
            <a:ext cx="2514598" cy="1893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36690" y="3146108"/>
            <a:ext cx="1360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Sony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EyeToy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1103170"/>
            <a:ext cx="2761277" cy="2605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732" y="86519"/>
            <a:ext cx="768159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Vision for </a:t>
            </a:r>
            <a:r>
              <a:rPr sz="4000" spc="145" dirty="0"/>
              <a:t>robo</a:t>
            </a:r>
            <a:r>
              <a:rPr lang="en-US" sz="4000" spc="145" dirty="0"/>
              <a:t>ti</a:t>
            </a:r>
            <a:r>
              <a:rPr sz="4000" spc="145" dirty="0"/>
              <a:t>cs, </a:t>
            </a:r>
            <a:r>
              <a:rPr sz="4000" spc="-5" dirty="0"/>
              <a:t>space</a:t>
            </a:r>
            <a:r>
              <a:rPr sz="4000" spc="-155" dirty="0"/>
              <a:t> </a:t>
            </a:r>
            <a:r>
              <a:rPr sz="4000" spc="120" dirty="0"/>
              <a:t>explora.on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04800" y="838201"/>
            <a:ext cx="8534398" cy="2333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0535" y="3343274"/>
            <a:ext cx="8262927" cy="26765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5100" marR="528320">
              <a:lnSpc>
                <a:spcPts val="1900"/>
              </a:lnSpc>
              <a:spcBef>
                <a:spcPts val="180"/>
              </a:spcBef>
            </a:pPr>
            <a:r>
              <a:rPr sz="1600" u="sng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NASA'S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Mars </a:t>
            </a:r>
            <a:r>
              <a:rPr sz="1600" u="sng" spc="4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Explora.on </a:t>
            </a:r>
            <a:r>
              <a:rPr sz="1600" u="sng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Rover </a:t>
            </a:r>
            <a:r>
              <a:rPr sz="16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Spirit </a:t>
            </a:r>
            <a:r>
              <a:rPr sz="1600" spc="-5" dirty="0">
                <a:latin typeface="Calibri"/>
                <a:cs typeface="Calibri"/>
              </a:rPr>
              <a:t>captured </a:t>
            </a:r>
            <a:r>
              <a:rPr sz="1600" dirty="0">
                <a:latin typeface="Calibri"/>
                <a:cs typeface="Calibri"/>
              </a:rPr>
              <a:t>this </a:t>
            </a:r>
            <a:r>
              <a:rPr sz="1600" spc="-5" dirty="0">
                <a:latin typeface="Calibri"/>
                <a:cs typeface="Calibri"/>
              </a:rPr>
              <a:t>westward </a:t>
            </a:r>
            <a:r>
              <a:rPr sz="1600" dirty="0">
                <a:latin typeface="Calibri"/>
                <a:cs typeface="Calibri"/>
              </a:rPr>
              <a:t>view </a:t>
            </a:r>
            <a:r>
              <a:rPr sz="1600" spc="-5" dirty="0">
                <a:latin typeface="Calibri"/>
                <a:cs typeface="Calibri"/>
              </a:rPr>
              <a:t>from </a:t>
            </a:r>
            <a:r>
              <a:rPr sz="1600" dirty="0">
                <a:latin typeface="Calibri"/>
                <a:cs typeface="Calibri"/>
              </a:rPr>
              <a:t>atop  a </a:t>
            </a:r>
            <a:r>
              <a:rPr sz="1600" spc="-5" dirty="0">
                <a:latin typeface="Calibri"/>
                <a:cs typeface="Calibri"/>
              </a:rPr>
              <a:t>low plateau where Spirit </a:t>
            </a:r>
            <a:r>
              <a:rPr sz="1600" dirty="0">
                <a:latin typeface="Calibri"/>
                <a:cs typeface="Calibri"/>
              </a:rPr>
              <a:t>spent the </a:t>
            </a:r>
            <a:r>
              <a:rPr sz="1600" spc="-5" dirty="0">
                <a:latin typeface="Calibri"/>
                <a:cs typeface="Calibri"/>
              </a:rPr>
              <a:t>closing months of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2007.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Vision systems (JPL) </a:t>
            </a:r>
            <a:r>
              <a:rPr sz="2800" dirty="0">
                <a:latin typeface="Calibri"/>
                <a:cs typeface="Calibri"/>
              </a:rPr>
              <a:t>used </a:t>
            </a:r>
            <a:r>
              <a:rPr sz="2800" spc="-5" dirty="0">
                <a:latin typeface="Calibri"/>
                <a:cs typeface="Calibri"/>
              </a:rPr>
              <a:t>for several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tasks</a:t>
            </a:r>
          </a:p>
          <a:p>
            <a:pPr marL="755650" indent="-285750">
              <a:lnSpc>
                <a:spcPct val="100000"/>
              </a:lnSpc>
              <a:spcBef>
                <a:spcPts val="42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Panorama </a:t>
            </a:r>
            <a:r>
              <a:rPr sz="2000" spc="70" dirty="0">
                <a:latin typeface="Calibri"/>
                <a:cs typeface="Calibri"/>
              </a:rPr>
              <a:t>s</a:t>
            </a:r>
            <a:r>
              <a:rPr lang="en-US" sz="2000" spc="70" dirty="0">
                <a:latin typeface="Calibri"/>
                <a:cs typeface="Calibri"/>
              </a:rPr>
              <a:t>ti</a:t>
            </a:r>
            <a:r>
              <a:rPr sz="2000" spc="70" dirty="0">
                <a:latin typeface="Calibri"/>
                <a:cs typeface="Calibri"/>
              </a:rPr>
              <a:t>tching</a:t>
            </a:r>
            <a:endParaRPr sz="2000" dirty="0">
              <a:latin typeface="Calibri"/>
              <a:cs typeface="Calibri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3D terrain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modeling</a:t>
            </a:r>
            <a:endParaRPr sz="2000" dirty="0">
              <a:latin typeface="Calibri"/>
              <a:cs typeface="Calibri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Obstacle </a:t>
            </a:r>
            <a:r>
              <a:rPr sz="2000" spc="65" dirty="0">
                <a:latin typeface="Calibri"/>
                <a:cs typeface="Calibri"/>
              </a:rPr>
              <a:t>detec</a:t>
            </a:r>
            <a:r>
              <a:rPr lang="en-US" sz="2000" spc="65" dirty="0">
                <a:latin typeface="Calibri"/>
                <a:cs typeface="Calibri"/>
              </a:rPr>
              <a:t>ti</a:t>
            </a:r>
            <a:r>
              <a:rPr sz="2000" spc="65" dirty="0">
                <a:latin typeface="Calibri"/>
                <a:cs typeface="Calibri"/>
              </a:rPr>
              <a:t>on, </a:t>
            </a:r>
            <a:r>
              <a:rPr sz="2000" spc="80" dirty="0">
                <a:latin typeface="Calibri"/>
                <a:cs typeface="Calibri"/>
              </a:rPr>
              <a:t>posi</a:t>
            </a:r>
            <a:r>
              <a:rPr lang="en-US" sz="2000" spc="80" dirty="0">
                <a:latin typeface="Calibri"/>
                <a:cs typeface="Calibri"/>
              </a:rPr>
              <a:t>ti</a:t>
            </a:r>
            <a:r>
              <a:rPr sz="2000" spc="80" dirty="0">
                <a:latin typeface="Calibri"/>
                <a:cs typeface="Calibri"/>
              </a:rPr>
              <a:t>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tracking</a:t>
            </a:r>
            <a:endParaRPr sz="2000" dirty="0">
              <a:latin typeface="Calibri"/>
              <a:cs typeface="Calibri"/>
            </a:endParaRPr>
          </a:p>
          <a:p>
            <a:pPr marL="755650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For more, read “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Calibri"/>
                <a:cs typeface="Calibri"/>
              </a:rPr>
              <a:t>Computer Vision on Mars</a:t>
            </a:r>
            <a:r>
              <a:rPr sz="2000" spc="-5" dirty="0">
                <a:latin typeface="Calibri"/>
                <a:cs typeface="Calibri"/>
              </a:rPr>
              <a:t>” </a:t>
            </a:r>
            <a:r>
              <a:rPr sz="2000" dirty="0">
                <a:latin typeface="Calibri"/>
                <a:cs typeface="Calibri"/>
              </a:rPr>
              <a:t>by </a:t>
            </a:r>
            <a:r>
              <a:rPr sz="2000" spc="114" dirty="0">
                <a:latin typeface="Calibri"/>
                <a:cs typeface="Calibri"/>
              </a:rPr>
              <a:t>Maihies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Today’s</a:t>
            </a:r>
            <a:r>
              <a:rPr spc="-50" dirty="0"/>
              <a:t> </a:t>
            </a:r>
            <a:r>
              <a:rPr spc="-5" dirty="0"/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540764"/>
            <a:ext cx="6703061" cy="1180451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5"/>
              </a:spcBef>
              <a:buClr>
                <a:srgbClr val="BFBFB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85" dirty="0">
                <a:solidFill>
                  <a:srgbClr val="CBCBCB"/>
                </a:solidFill>
                <a:latin typeface="Calibri"/>
                <a:cs typeface="Calibri"/>
              </a:rPr>
              <a:t>Intr</a:t>
            </a:r>
            <a:r>
              <a:rPr lang="en-US" sz="3200" spc="85" dirty="0">
                <a:solidFill>
                  <a:srgbClr val="CBCBCB"/>
                </a:solidFill>
                <a:latin typeface="Calibri"/>
                <a:cs typeface="Calibri"/>
              </a:rPr>
              <a:t>oduction on</a:t>
            </a:r>
            <a:r>
              <a:rPr sz="3200" dirty="0">
                <a:solidFill>
                  <a:srgbClr val="CBCBCB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BCBCB"/>
                </a:solidFill>
                <a:latin typeface="Calibri"/>
                <a:cs typeface="Calibri"/>
              </a:rPr>
              <a:t>computer</a:t>
            </a:r>
            <a:r>
              <a:rPr sz="3200" spc="-114" dirty="0">
                <a:solidFill>
                  <a:srgbClr val="CBCBCB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BCBCB"/>
                </a:solidFill>
                <a:latin typeface="Calibri"/>
                <a:cs typeface="Calibri"/>
              </a:rPr>
              <a:t>vision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Course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overview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B5DCF-E375-4801-8FEF-E280E84D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4800"/>
            <a:ext cx="7315200" cy="677108"/>
          </a:xfrm>
        </p:spPr>
        <p:txBody>
          <a:bodyPr/>
          <a:lstStyle/>
          <a:p>
            <a:r>
              <a:rPr lang="en-US" dirty="0"/>
              <a:t>Contacting instructor and TA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95E72-9E69-4F9F-9116-004C5CED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38" y="1524000"/>
            <a:ext cx="8074662" cy="3877985"/>
          </a:xfrm>
        </p:spPr>
        <p:txBody>
          <a:bodyPr/>
          <a:lstStyle/>
          <a:p>
            <a:r>
              <a:rPr lang="en-US" sz="2800" dirty="0"/>
              <a:t>ALL</a:t>
            </a:r>
            <a:r>
              <a:rPr lang="zh-CN" altLang="en-US" sz="2800" dirty="0"/>
              <a:t> </a:t>
            </a:r>
            <a:r>
              <a:rPr lang="en-US" sz="2800" dirty="0"/>
              <a:t>EMAIL</a:t>
            </a:r>
            <a:r>
              <a:rPr lang="zh-CN" altLang="en-US" sz="2800" dirty="0"/>
              <a:t> </a:t>
            </a:r>
            <a:r>
              <a:rPr lang="en-US" sz="2800" dirty="0"/>
              <a:t>CORRESPONDENCES</a:t>
            </a:r>
            <a:r>
              <a:rPr lang="zh-CN" altLang="en-US" sz="2800" dirty="0"/>
              <a:t> </a:t>
            </a:r>
            <a:r>
              <a:rPr lang="en-US" sz="2800" dirty="0"/>
              <a:t>TO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hitcv2022@163.com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Instructor: Jingyong </a:t>
            </a:r>
            <a:r>
              <a:rPr lang="en-US" altLang="zh-CN" sz="2800" dirty="0" err="1"/>
              <a:t>Su</a:t>
            </a:r>
            <a:r>
              <a:rPr lang="zh-CN" altLang="en-US" sz="2800" dirty="0"/>
              <a:t>  </a:t>
            </a:r>
            <a:r>
              <a:rPr lang="en-US" altLang="zh-CN" sz="2800" dirty="0"/>
              <a:t>@</a:t>
            </a:r>
            <a:r>
              <a:rPr lang="zh-CN" altLang="en-US" sz="2800" dirty="0"/>
              <a:t> </a:t>
            </a:r>
            <a:r>
              <a:rPr lang="en-US" altLang="zh-CN" sz="2800" dirty="0"/>
              <a:t>L1501</a:t>
            </a:r>
          </a:p>
          <a:p>
            <a:endParaRPr lang="en-US" altLang="zh-CN" sz="2800" dirty="0"/>
          </a:p>
          <a:p>
            <a:r>
              <a:rPr lang="en-US" altLang="zh-CN" sz="2800" dirty="0"/>
              <a:t>QQ Group: 795298894</a:t>
            </a:r>
          </a:p>
          <a:p>
            <a:endParaRPr lang="en-US" altLang="zh-CN" sz="2800" dirty="0"/>
          </a:p>
          <a:p>
            <a:r>
              <a:rPr lang="en-US" altLang="zh-CN" sz="2800" dirty="0"/>
              <a:t>TAs: Yang Yang, Rui Zhao</a:t>
            </a:r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4C4D7-01E2-7749-8531-7121C5A7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295400"/>
            <a:ext cx="2523105" cy="45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80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B5DCF-E375-4801-8FEF-E280E84D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531"/>
            <a:ext cx="6324600" cy="677108"/>
          </a:xfrm>
        </p:spPr>
        <p:txBody>
          <a:bodyPr/>
          <a:lstStyle/>
          <a:p>
            <a:pPr algn="ctr"/>
            <a:r>
              <a:rPr lang="en-US" dirty="0"/>
              <a:t>Topics (</a:t>
            </a:r>
            <a:r>
              <a:rPr lang="en-US" sz="3200" dirty="0"/>
              <a:t>12 lectures</a:t>
            </a:r>
            <a:r>
              <a:rPr lang="en-US" dirty="0"/>
              <a:t>)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595E72-9E69-4F9F-9116-004C5CED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066800"/>
            <a:ext cx="7239000" cy="461664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000" dirty="0"/>
              <a:t>Introduction (2)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Introduction to computer vision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Linear algebra primer</a:t>
            </a:r>
          </a:p>
          <a:p>
            <a:pPr marL="514350" indent="-514350">
              <a:buAutoNum type="arabicPeriod"/>
            </a:pPr>
            <a:r>
              <a:rPr lang="en-US" altLang="zh-CN" sz="2000" dirty="0"/>
              <a:t>Pixels and Features (2.5)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Pixels and filters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Edge detection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Feature point extraction - SIFT </a:t>
            </a:r>
          </a:p>
          <a:p>
            <a:pPr marL="514350" indent="-514350">
              <a:buAutoNum type="arabicPeriod"/>
            </a:pPr>
            <a:r>
              <a:rPr lang="en-US" altLang="zh-CN" sz="2000" dirty="0"/>
              <a:t>Regions of Images and Segmentation (1.5)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Clustering -  K-means and mean shift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000" dirty="0"/>
              <a:t>Motion and Tracking</a:t>
            </a:r>
          </a:p>
          <a:p>
            <a:pPr marL="514350" indent="-514350">
              <a:buAutoNum type="arabicPeriod"/>
            </a:pP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r>
              <a:rPr lang="zh-CN" altLang="en-US" sz="2000" dirty="0"/>
              <a:t> </a:t>
            </a:r>
            <a:r>
              <a:rPr lang="en-US" altLang="zh-CN" sz="2000" dirty="0"/>
              <a:t>and Face Detection(1)</a:t>
            </a:r>
          </a:p>
          <a:p>
            <a:pPr marL="514350" indent="-514350">
              <a:buAutoNum type="arabicPeriod" startAt="5"/>
            </a:pPr>
            <a:r>
              <a:rPr lang="en-US" altLang="zh-CN" sz="2000" dirty="0"/>
              <a:t>Neural Networks (2)</a:t>
            </a:r>
          </a:p>
          <a:p>
            <a:pPr marL="514350" indent="-514350">
              <a:buAutoNum type="arabicPeriod" startAt="5"/>
            </a:pPr>
            <a:r>
              <a:rPr lang="en-US" altLang="zh-CN" sz="2000" dirty="0"/>
              <a:t>Recurrent Neural Networks: RNN, LSTM (1)</a:t>
            </a:r>
          </a:p>
          <a:p>
            <a:pPr marL="514350" indent="-514350">
              <a:buAutoNum type="arabicPeriod" startAt="5"/>
            </a:pPr>
            <a:r>
              <a:rPr lang="en-US" altLang="zh-CN" sz="2000" dirty="0"/>
              <a:t>Attention and Transformers (1)</a:t>
            </a:r>
          </a:p>
          <a:p>
            <a:pPr marL="514350" indent="-514350">
              <a:buFontTx/>
              <a:buAutoNum type="arabicPeriod" startAt="5"/>
            </a:pPr>
            <a:r>
              <a:rPr lang="en-US" sz="2000" dirty="0"/>
              <a:t>Generative Modeling – GAN(1)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84839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Your Grades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8600" y="1600200"/>
            <a:ext cx="8815552" cy="396839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5" dirty="0">
                <a:latin typeface="Calibri"/>
                <a:cs typeface="Calibri"/>
              </a:rPr>
              <a:t>Attendance: 24% (2% per class)</a:t>
            </a: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3200" spc="-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5" dirty="0">
                <a:latin typeface="Calibri"/>
                <a:cs typeface="Calibri"/>
              </a:rPr>
              <a:t>Homework Assignment: </a:t>
            </a:r>
            <a:r>
              <a:rPr lang="en-US" altLang="zh-CN" sz="3200" spc="-5" dirty="0">
                <a:latin typeface="Calibri"/>
                <a:cs typeface="Calibri"/>
              </a:rPr>
              <a:t>40</a:t>
            </a:r>
            <a:r>
              <a:rPr lang="en-US" sz="3200" spc="-5" dirty="0">
                <a:latin typeface="Calibri"/>
                <a:cs typeface="Calibri"/>
              </a:rPr>
              <a:t>%</a:t>
            </a:r>
            <a:r>
              <a:rPr lang="zh-CN" altLang="en-US" sz="3200" spc="-5" dirty="0">
                <a:latin typeface="Calibri"/>
                <a:cs typeface="Calibri"/>
              </a:rPr>
              <a:t> （</a:t>
            </a:r>
            <a:r>
              <a:rPr lang="en-US" altLang="zh-CN" sz="3200" spc="-5" dirty="0">
                <a:latin typeface="Calibri"/>
                <a:cs typeface="Calibri"/>
              </a:rPr>
              <a:t>10%</a:t>
            </a:r>
            <a:r>
              <a:rPr lang="zh-CN" altLang="en-US" sz="3200" spc="-5" dirty="0">
                <a:latin typeface="Calibri"/>
                <a:cs typeface="Calibri"/>
              </a:rPr>
              <a:t> </a:t>
            </a:r>
            <a:r>
              <a:rPr lang="en-US" altLang="zh-CN" sz="3200" spc="-5" dirty="0">
                <a:latin typeface="Calibri"/>
                <a:cs typeface="Calibri"/>
              </a:rPr>
              <a:t>each</a:t>
            </a:r>
            <a:r>
              <a:rPr lang="zh-CN" altLang="en-US" sz="3200" spc="-5" dirty="0">
                <a:latin typeface="Calibri"/>
                <a:cs typeface="Calibri"/>
              </a:rPr>
              <a:t>）</a:t>
            </a:r>
            <a:endParaRPr lang="en-US" sz="3200" spc="-5" dirty="0">
              <a:latin typeface="Calibri"/>
              <a:cs typeface="Calibri"/>
            </a:endParaRPr>
          </a:p>
          <a:p>
            <a:pPr marL="927100" lvl="1" indent="-457200">
              <a:spcBef>
                <a:spcPts val="73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alibri"/>
                <a:cs typeface="Calibri"/>
              </a:rPr>
              <a:t>Only email the “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lang="en-US" sz="2800" spc="-5" dirty="0" err="1">
                <a:solidFill>
                  <a:srgbClr val="FF0000"/>
                </a:solidFill>
                <a:latin typeface="Calibri"/>
                <a:cs typeface="Calibri"/>
              </a:rPr>
              <a:t>ipynb</a:t>
            </a:r>
            <a:r>
              <a:rPr lang="en-US" sz="2800" spc="-5" dirty="0">
                <a:solidFill>
                  <a:srgbClr val="FF0000"/>
                </a:solidFill>
                <a:latin typeface="Calibri"/>
                <a:cs typeface="Calibri"/>
              </a:rPr>
              <a:t>” </a:t>
            </a:r>
            <a:r>
              <a:rPr lang="en-US" sz="2800" spc="-5" dirty="0">
                <a:latin typeface="Calibri"/>
                <a:cs typeface="Calibri"/>
              </a:rPr>
              <a:t>file to </a:t>
            </a:r>
            <a:r>
              <a:rPr lang="en-US" altLang="zh-CN" sz="2800" dirty="0">
                <a:solidFill>
                  <a:srgbClr val="FF0000"/>
                </a:solidFill>
                <a:hlinkClick r:id="rId2"/>
              </a:rPr>
              <a:t>hitcv2022@163.com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927100" lvl="1" indent="-457200">
              <a:spcBef>
                <a:spcPts val="730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alibri"/>
                <a:cs typeface="Calibri"/>
              </a:rPr>
              <a:t>Procedures and results are required</a:t>
            </a: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3200" spc="-5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5" dirty="0">
                <a:latin typeface="Calibri"/>
                <a:cs typeface="Calibri"/>
              </a:rPr>
              <a:t>Final Project: </a:t>
            </a:r>
            <a:r>
              <a:rPr lang="en-US" altLang="zh-CN" sz="3200" spc="-5" dirty="0">
                <a:latin typeface="Calibri"/>
                <a:cs typeface="Calibri"/>
              </a:rPr>
              <a:t>36</a:t>
            </a:r>
            <a:r>
              <a:rPr lang="en-US" sz="3200" spc="-5" dirty="0">
                <a:latin typeface="Calibri"/>
                <a:cs typeface="Calibri"/>
              </a:rPr>
              <a:t>%</a:t>
            </a:r>
            <a:endParaRPr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399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199" y="3104917"/>
            <a:ext cx="978535" cy="753110"/>
          </a:xfrm>
          <a:custGeom>
            <a:avLst/>
            <a:gdLst/>
            <a:ahLst/>
            <a:cxnLst/>
            <a:rect l="l" t="t" r="r" b="b"/>
            <a:pathLst>
              <a:path w="978535" h="753110">
                <a:moveTo>
                  <a:pt x="0" y="752707"/>
                </a:moveTo>
                <a:lnTo>
                  <a:pt x="9785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1685" y="3091754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4" h="100964">
                <a:moveTo>
                  <a:pt x="0" y="0"/>
                </a:moveTo>
                <a:lnTo>
                  <a:pt x="77433" y="100662"/>
                </a:lnTo>
                <a:lnTo>
                  <a:pt x="99114" y="38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199" y="3857625"/>
            <a:ext cx="978535" cy="677545"/>
          </a:xfrm>
          <a:custGeom>
            <a:avLst/>
            <a:gdLst/>
            <a:ahLst/>
            <a:cxnLst/>
            <a:rect l="l" t="t" r="r" b="b"/>
            <a:pathLst>
              <a:path w="978535" h="677545">
                <a:moveTo>
                  <a:pt x="0" y="0"/>
                </a:moveTo>
                <a:lnTo>
                  <a:pt x="978069" y="67712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2004" y="4447842"/>
            <a:ext cx="99060" cy="104775"/>
          </a:xfrm>
          <a:custGeom>
            <a:avLst/>
            <a:gdLst/>
            <a:ahLst/>
            <a:cxnLst/>
            <a:rect l="l" t="t" r="r" b="b"/>
            <a:pathLst>
              <a:path w="99060" h="104775">
                <a:moveTo>
                  <a:pt x="72289" y="0"/>
                </a:moveTo>
                <a:lnTo>
                  <a:pt x="0" y="104418"/>
                </a:lnTo>
                <a:lnTo>
                  <a:pt x="98795" y="95582"/>
                </a:lnTo>
                <a:lnTo>
                  <a:pt x="72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4939" y="2319020"/>
            <a:ext cx="169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(or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7139" y="2242820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Sensing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2590800"/>
            <a:ext cx="1143000" cy="790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9400" y="3979628"/>
            <a:ext cx="1219200" cy="1017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03138" y="2242820"/>
            <a:ext cx="1906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Interpreting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5400" y="2590800"/>
            <a:ext cx="1171575" cy="981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5400" y="3933825"/>
            <a:ext cx="1012825" cy="106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0998" y="312420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8" y="3060700"/>
            <a:ext cx="76200" cy="127000"/>
          </a:xfrm>
          <a:custGeom>
            <a:avLst/>
            <a:gdLst/>
            <a:ahLst/>
            <a:cxnLst/>
            <a:rect l="l" t="t" r="r" b="b"/>
            <a:pathLst>
              <a:path w="76200" h="1270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0998" y="4467225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00598" y="4403725"/>
            <a:ext cx="76200" cy="127000"/>
          </a:xfrm>
          <a:custGeom>
            <a:avLst/>
            <a:gdLst/>
            <a:ahLst/>
            <a:cxnLst/>
            <a:rect l="l" t="t" r="r" b="b"/>
            <a:pathLst>
              <a:path w="76200" h="1270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6998" y="3324225"/>
            <a:ext cx="673735" cy="448945"/>
          </a:xfrm>
          <a:custGeom>
            <a:avLst/>
            <a:gdLst/>
            <a:ahLst/>
            <a:cxnLst/>
            <a:rect l="l" t="t" r="r" b="b"/>
            <a:pathLst>
              <a:path w="673734" h="448945">
                <a:moveTo>
                  <a:pt x="0" y="0"/>
                </a:moveTo>
                <a:lnTo>
                  <a:pt x="673119" y="44874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4172" y="3686322"/>
            <a:ext cx="99060" cy="106045"/>
          </a:xfrm>
          <a:custGeom>
            <a:avLst/>
            <a:gdLst/>
            <a:ahLst/>
            <a:cxnLst/>
            <a:rect l="l" t="t" r="r" b="b"/>
            <a:pathLst>
              <a:path w="99059" h="106045">
                <a:moveTo>
                  <a:pt x="70446" y="0"/>
                </a:moveTo>
                <a:lnTo>
                  <a:pt x="0" y="105670"/>
                </a:lnTo>
                <a:lnTo>
                  <a:pt x="98625" y="95102"/>
                </a:lnTo>
                <a:lnTo>
                  <a:pt x="70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6998" y="3867749"/>
            <a:ext cx="675005" cy="600075"/>
          </a:xfrm>
          <a:custGeom>
            <a:avLst/>
            <a:gdLst/>
            <a:ahLst/>
            <a:cxnLst/>
            <a:rect l="l" t="t" r="r" b="b"/>
            <a:pathLst>
              <a:path w="675004" h="600075">
                <a:moveTo>
                  <a:pt x="0" y="599475"/>
                </a:moveTo>
                <a:lnTo>
                  <a:pt x="67440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63660" y="3857625"/>
            <a:ext cx="99695" cy="98425"/>
          </a:xfrm>
          <a:custGeom>
            <a:avLst/>
            <a:gdLst/>
            <a:ahLst/>
            <a:cxnLst/>
            <a:rect l="l" t="t" r="r" b="b"/>
            <a:pathLst>
              <a:path w="99695" h="98425">
                <a:moveTo>
                  <a:pt x="99138" y="0"/>
                </a:moveTo>
                <a:lnTo>
                  <a:pt x="0" y="3163"/>
                </a:lnTo>
                <a:lnTo>
                  <a:pt x="84373" y="98084"/>
                </a:lnTo>
                <a:lnTo>
                  <a:pt x="99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31196" y="2242820"/>
            <a:ext cx="148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Interpretations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17738" y="3185795"/>
            <a:ext cx="1550670" cy="1112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25"/>
              </a:spcBef>
            </a:pPr>
            <a:r>
              <a:rPr sz="1800" dirty="0">
                <a:latin typeface="Arial"/>
                <a:cs typeface="Arial"/>
              </a:rPr>
              <a:t>garden,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spring,  bridge, </a:t>
            </a:r>
            <a:r>
              <a:rPr sz="1800" spc="-20" dirty="0">
                <a:latin typeface="Arial"/>
                <a:cs typeface="Arial"/>
              </a:rPr>
              <a:t>water,  </a:t>
            </a:r>
            <a:r>
              <a:rPr sz="1800" spc="-5" dirty="0">
                <a:latin typeface="Arial"/>
                <a:cs typeface="Arial"/>
              </a:rPr>
              <a:t>trees, </a:t>
            </a:r>
            <a:r>
              <a:rPr sz="1800" spc="-15" dirty="0">
                <a:latin typeface="Arial"/>
                <a:cs typeface="Arial"/>
              </a:rPr>
              <a:t>flower,  </a:t>
            </a:r>
            <a:r>
              <a:rPr sz="1800" dirty="0">
                <a:latin typeface="Arial"/>
                <a:cs typeface="Arial"/>
              </a:rPr>
              <a:t>green,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2400" y="2833688"/>
            <a:ext cx="1624012" cy="1828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71720" y="406401"/>
            <a:ext cx="78060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What </a:t>
            </a:r>
            <a:r>
              <a:rPr sz="4000" b="1" dirty="0">
                <a:solidFill>
                  <a:srgbClr val="1F497D"/>
                </a:solidFill>
                <a:latin typeface="Verdana"/>
                <a:cs typeface="Verdana"/>
              </a:rPr>
              <a:t>is </a:t>
            </a: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(computer)</a:t>
            </a:r>
            <a:r>
              <a:rPr sz="4000" b="1" spc="-15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vision?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4418" y="25401"/>
            <a:ext cx="57607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dirty="0"/>
              <a:t>What is related to?</a:t>
            </a:r>
            <a:endParaRPr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EE86B-BC07-D44B-B769-3FC58A16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225"/>
            <a:ext cx="9144000" cy="52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4418" y="25401"/>
            <a:ext cx="57607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The </a:t>
            </a:r>
            <a:r>
              <a:rPr sz="4000" spc="-5" dirty="0"/>
              <a:t>goal of computer</a:t>
            </a:r>
            <a:r>
              <a:rPr sz="4000" spc="-25" dirty="0"/>
              <a:t> </a:t>
            </a:r>
            <a:r>
              <a:rPr sz="4000" spc="-5" dirty="0"/>
              <a:t>vision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1140" y="871221"/>
            <a:ext cx="8423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bridge </a:t>
            </a:r>
            <a:r>
              <a:rPr sz="3200" dirty="0">
                <a:latin typeface="Calibri"/>
                <a:cs typeface="Calibri"/>
              </a:rPr>
              <a:t>the gap </a:t>
            </a:r>
            <a:r>
              <a:rPr sz="3200" spc="-5" dirty="0">
                <a:latin typeface="Calibri"/>
                <a:cs typeface="Calibri"/>
              </a:rPr>
              <a:t>between </a:t>
            </a:r>
            <a:r>
              <a:rPr sz="3200" dirty="0">
                <a:latin typeface="Calibri"/>
                <a:cs typeface="Calibri"/>
              </a:rPr>
              <a:t>pixels and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“meaning”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0" y="1595121"/>
            <a:ext cx="3484371" cy="3530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7714" y="5289703"/>
            <a:ext cx="1787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0981" y="5262879"/>
            <a:ext cx="3075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What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computer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sees</a:t>
            </a:r>
          </a:p>
        </p:txBody>
      </p:sp>
      <p:sp>
        <p:nvSpPr>
          <p:cNvPr id="7" name="object 7"/>
          <p:cNvSpPr/>
          <p:nvPr/>
        </p:nvSpPr>
        <p:spPr>
          <a:xfrm>
            <a:off x="664972" y="1599828"/>
            <a:ext cx="2653010" cy="3584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199" y="3104917"/>
            <a:ext cx="978535" cy="753110"/>
          </a:xfrm>
          <a:custGeom>
            <a:avLst/>
            <a:gdLst/>
            <a:ahLst/>
            <a:cxnLst/>
            <a:rect l="l" t="t" r="r" b="b"/>
            <a:pathLst>
              <a:path w="978535" h="753110">
                <a:moveTo>
                  <a:pt x="0" y="752707"/>
                </a:moveTo>
                <a:lnTo>
                  <a:pt x="9785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91685" y="3091754"/>
            <a:ext cx="99695" cy="100965"/>
          </a:xfrm>
          <a:custGeom>
            <a:avLst/>
            <a:gdLst/>
            <a:ahLst/>
            <a:cxnLst/>
            <a:rect l="l" t="t" r="r" b="b"/>
            <a:pathLst>
              <a:path w="99694" h="100964">
                <a:moveTo>
                  <a:pt x="0" y="0"/>
                </a:moveTo>
                <a:lnTo>
                  <a:pt x="77433" y="100662"/>
                </a:lnTo>
                <a:lnTo>
                  <a:pt x="99114" y="38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199" y="3857625"/>
            <a:ext cx="978535" cy="677545"/>
          </a:xfrm>
          <a:custGeom>
            <a:avLst/>
            <a:gdLst/>
            <a:ahLst/>
            <a:cxnLst/>
            <a:rect l="l" t="t" r="r" b="b"/>
            <a:pathLst>
              <a:path w="978535" h="677545">
                <a:moveTo>
                  <a:pt x="0" y="0"/>
                </a:moveTo>
                <a:lnTo>
                  <a:pt x="978069" y="67712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2004" y="4447842"/>
            <a:ext cx="99060" cy="104775"/>
          </a:xfrm>
          <a:custGeom>
            <a:avLst/>
            <a:gdLst/>
            <a:ahLst/>
            <a:cxnLst/>
            <a:rect l="l" t="t" r="r" b="b"/>
            <a:pathLst>
              <a:path w="99060" h="104775">
                <a:moveTo>
                  <a:pt x="72289" y="0"/>
                </a:moveTo>
                <a:lnTo>
                  <a:pt x="0" y="104418"/>
                </a:lnTo>
                <a:lnTo>
                  <a:pt x="98795" y="95582"/>
                </a:lnTo>
                <a:lnTo>
                  <a:pt x="72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4939" y="2319020"/>
            <a:ext cx="169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Image </a:t>
            </a:r>
            <a:r>
              <a:rPr sz="1800" dirty="0">
                <a:latin typeface="Arial"/>
                <a:cs typeface="Arial"/>
              </a:rPr>
              <a:t>(or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video)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7139" y="2242820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Sensing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3200" y="2590800"/>
            <a:ext cx="1143000" cy="790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9400" y="3979628"/>
            <a:ext cx="1219200" cy="1017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803138" y="2242820"/>
            <a:ext cx="1906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Interpreting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5400" y="2590800"/>
            <a:ext cx="1171575" cy="981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5400" y="3933825"/>
            <a:ext cx="1012825" cy="106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0998" y="3124200"/>
            <a:ext cx="670560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0598" y="3060700"/>
            <a:ext cx="76200" cy="127000"/>
          </a:xfrm>
          <a:custGeom>
            <a:avLst/>
            <a:gdLst/>
            <a:ahLst/>
            <a:cxnLst/>
            <a:rect l="l" t="t" r="r" b="b"/>
            <a:pathLst>
              <a:path w="76200" h="1270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0598" y="4403725"/>
            <a:ext cx="76200" cy="127000"/>
          </a:xfrm>
          <a:custGeom>
            <a:avLst/>
            <a:gdLst/>
            <a:ahLst/>
            <a:cxnLst/>
            <a:rect l="l" t="t" r="r" b="b"/>
            <a:pathLst>
              <a:path w="76200" h="127000">
                <a:moveTo>
                  <a:pt x="0" y="0"/>
                </a:moveTo>
                <a:lnTo>
                  <a:pt x="0" y="127000"/>
                </a:lnTo>
                <a:lnTo>
                  <a:pt x="762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76998" y="3324225"/>
            <a:ext cx="673735" cy="448945"/>
          </a:xfrm>
          <a:custGeom>
            <a:avLst/>
            <a:gdLst/>
            <a:ahLst/>
            <a:cxnLst/>
            <a:rect l="l" t="t" r="r" b="b"/>
            <a:pathLst>
              <a:path w="673734" h="448945">
                <a:moveTo>
                  <a:pt x="0" y="0"/>
                </a:moveTo>
                <a:lnTo>
                  <a:pt x="673119" y="44874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64172" y="3686322"/>
            <a:ext cx="99060" cy="106045"/>
          </a:xfrm>
          <a:custGeom>
            <a:avLst/>
            <a:gdLst/>
            <a:ahLst/>
            <a:cxnLst/>
            <a:rect l="l" t="t" r="r" b="b"/>
            <a:pathLst>
              <a:path w="99059" h="106045">
                <a:moveTo>
                  <a:pt x="70446" y="0"/>
                </a:moveTo>
                <a:lnTo>
                  <a:pt x="0" y="105670"/>
                </a:lnTo>
                <a:lnTo>
                  <a:pt x="98625" y="95102"/>
                </a:lnTo>
                <a:lnTo>
                  <a:pt x="70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6998" y="3867749"/>
            <a:ext cx="675005" cy="600075"/>
          </a:xfrm>
          <a:custGeom>
            <a:avLst/>
            <a:gdLst/>
            <a:ahLst/>
            <a:cxnLst/>
            <a:rect l="l" t="t" r="r" b="b"/>
            <a:pathLst>
              <a:path w="675004" h="600075">
                <a:moveTo>
                  <a:pt x="0" y="599475"/>
                </a:moveTo>
                <a:lnTo>
                  <a:pt x="67440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63660" y="3857625"/>
            <a:ext cx="99695" cy="98425"/>
          </a:xfrm>
          <a:custGeom>
            <a:avLst/>
            <a:gdLst/>
            <a:ahLst/>
            <a:cxnLst/>
            <a:rect l="l" t="t" r="r" b="b"/>
            <a:pathLst>
              <a:path w="99695" h="98425">
                <a:moveTo>
                  <a:pt x="99138" y="0"/>
                </a:moveTo>
                <a:lnTo>
                  <a:pt x="0" y="3163"/>
                </a:lnTo>
                <a:lnTo>
                  <a:pt x="84373" y="98084"/>
                </a:lnTo>
                <a:lnTo>
                  <a:pt x="991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31196" y="2242820"/>
            <a:ext cx="1487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Interpretations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17738" y="3185795"/>
            <a:ext cx="1550670" cy="1112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800"/>
              </a:lnSpc>
              <a:spcBef>
                <a:spcPts val="125"/>
              </a:spcBef>
            </a:pPr>
            <a:r>
              <a:rPr sz="1800" dirty="0">
                <a:latin typeface="Arial"/>
                <a:cs typeface="Arial"/>
              </a:rPr>
              <a:t>garden,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spring,  bridge, </a:t>
            </a:r>
            <a:r>
              <a:rPr sz="1800" spc="-20" dirty="0">
                <a:latin typeface="Arial"/>
                <a:cs typeface="Arial"/>
              </a:rPr>
              <a:t>water,  </a:t>
            </a:r>
            <a:r>
              <a:rPr sz="1800" spc="-5" dirty="0">
                <a:latin typeface="Arial"/>
                <a:cs typeface="Arial"/>
              </a:rPr>
              <a:t>trees, </a:t>
            </a:r>
            <a:r>
              <a:rPr sz="1800" spc="-15" dirty="0">
                <a:latin typeface="Arial"/>
                <a:cs typeface="Arial"/>
              </a:rPr>
              <a:t>flower,  </a:t>
            </a:r>
            <a:r>
              <a:rPr sz="1800" dirty="0">
                <a:latin typeface="Arial"/>
                <a:cs typeface="Arial"/>
              </a:rPr>
              <a:t>green,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2400" y="2833688"/>
            <a:ext cx="1624012" cy="1828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71720" y="406401"/>
            <a:ext cx="2179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What</a:t>
            </a:r>
            <a:r>
              <a:rPr sz="4000" b="1" spc="-85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4000" b="1" dirty="0">
                <a:solidFill>
                  <a:srgbClr val="1F497D"/>
                </a:solidFill>
                <a:latin typeface="Verdana"/>
                <a:cs typeface="Verdana"/>
              </a:rPr>
              <a:t>is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12431" y="416372"/>
            <a:ext cx="3275965" cy="123367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(c</a:t>
            </a:r>
            <a:r>
              <a:rPr sz="4000" b="1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o</a:t>
            </a:r>
            <a:r>
              <a:rPr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m</a:t>
            </a:r>
            <a:r>
              <a:rPr sz="4000" b="1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p</a:t>
            </a:r>
            <a:r>
              <a:rPr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Verdana"/>
                <a:cs typeface="Verdana"/>
              </a:rPr>
              <a:t>uter)</a:t>
            </a:r>
            <a:endParaRPr sz="4000" dirty="0">
              <a:solidFill>
                <a:schemeClr val="accent1">
                  <a:lumMod val="20000"/>
                  <a:lumOff val="8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9153" y="406401"/>
            <a:ext cx="202818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1F497D"/>
                </a:solidFill>
                <a:latin typeface="Verdana"/>
                <a:cs typeface="Verdana"/>
              </a:rPr>
              <a:t>vision?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76412" y="3810000"/>
            <a:ext cx="5386705" cy="1447800"/>
          </a:xfrm>
          <a:custGeom>
            <a:avLst/>
            <a:gdLst/>
            <a:ahLst/>
            <a:cxnLst/>
            <a:rect l="l" t="t" r="r" b="b"/>
            <a:pathLst>
              <a:path w="5386705" h="1447800">
                <a:moveTo>
                  <a:pt x="0" y="0"/>
                </a:moveTo>
                <a:lnTo>
                  <a:pt x="5386386" y="0"/>
                </a:lnTo>
                <a:lnTo>
                  <a:pt x="5386386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333500"/>
            <a:ext cx="3435348" cy="419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982" y="498158"/>
            <a:ext cx="67830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1981: Nobel Prize </a:t>
            </a:r>
            <a:r>
              <a:rPr dirty="0"/>
              <a:t>in</a:t>
            </a:r>
            <a:r>
              <a:rPr spc="-15" dirty="0"/>
              <a:t> </a:t>
            </a:r>
            <a:r>
              <a:rPr spc="-5" dirty="0"/>
              <a:t>medicine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10200" y="4724400"/>
            <a:ext cx="2819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Hubel &amp;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Wiesel</a:t>
            </a:r>
            <a:r>
              <a:rPr lang="zh-CN" altLang="en-US" sz="1800" spc="-5" dirty="0">
                <a:latin typeface="Arial"/>
                <a:cs typeface="Arial"/>
              </a:rPr>
              <a:t> </a:t>
            </a:r>
            <a:r>
              <a:rPr lang="en-US" altLang="zh-CN" sz="1800" spc="-5" dirty="0">
                <a:latin typeface="Arial"/>
                <a:cs typeface="Arial"/>
              </a:rPr>
              <a:t>at Harvard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F7B7ED-27B2-4949-A764-0DC89BCB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39" y="2292805"/>
            <a:ext cx="4036061" cy="22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1086</Words>
  <Application>Microsoft Macintosh PowerPoint</Application>
  <PresentationFormat>On-screen Show (4:3)</PresentationFormat>
  <Paragraphs>187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等线</vt:lpstr>
      <vt:lpstr>隶书</vt:lpstr>
      <vt:lpstr>Arial</vt:lpstr>
      <vt:lpstr>Calibri</vt:lpstr>
      <vt:lpstr>Times New Roman</vt:lpstr>
      <vt:lpstr>Trebuchet MS</vt:lpstr>
      <vt:lpstr>Verdana</vt:lpstr>
      <vt:lpstr>Wingdings</vt:lpstr>
      <vt:lpstr>Office Theme</vt:lpstr>
      <vt:lpstr>Lecture 1:  Introduction to “Computer Vision”</vt:lpstr>
      <vt:lpstr>Today’s agenda</vt:lpstr>
      <vt:lpstr>A picture is worth a thousand  words.</vt:lpstr>
      <vt:lpstr>A word is worth a thousand  pictures.</vt:lpstr>
      <vt:lpstr>What is (computer) vision?</vt:lpstr>
      <vt:lpstr>What is related to?</vt:lpstr>
      <vt:lpstr>The goal of computer vision</vt:lpstr>
      <vt:lpstr>What is</vt:lpstr>
      <vt:lpstr>1981: Nobel Prize in medicine</vt:lpstr>
      <vt:lpstr>PowerPoint Presentation</vt:lpstr>
      <vt:lpstr>150 ms !!</vt:lpstr>
      <vt:lpstr>Fooling humans</vt:lpstr>
      <vt:lpstr>Change blindness</vt:lpstr>
      <vt:lpstr>Change blindness</vt:lpstr>
      <vt:lpstr>Segmentation</vt:lpstr>
      <vt:lpstr>PowerPoint Presentation</vt:lpstr>
      <vt:lpstr>PowerPoint Presentation</vt:lpstr>
      <vt:lpstr>What is (computer) vision?</vt:lpstr>
      <vt:lpstr>The goal of computer vision</vt:lpstr>
      <vt:lpstr>Origins of computer vision: an MIT undergraduate summer project</vt:lpstr>
      <vt:lpstr>What kind of information can  we extract from an image?</vt:lpstr>
      <vt:lpstr>Vision as a measurement device</vt:lpstr>
      <vt:lpstr>Vision as a source of semantic information</vt:lpstr>
      <vt:lpstr>Why study computer vision?</vt:lpstr>
      <vt:lpstr>Special eﬀects: shape and motion capture</vt:lpstr>
      <vt:lpstr>3D urban modeling</vt:lpstr>
      <vt:lpstr>3D urban modeling: Microsoh Photosynth</vt:lpstr>
      <vt:lpstr>Face detection</vt:lpstr>
      <vt:lpstr>Smile detection</vt:lpstr>
      <vt:lpstr>Face recognition: Apple iPhoto software</vt:lpstr>
      <vt:lpstr>Lipreading</vt:lpstr>
      <vt:lpstr>Biometrics</vt:lpstr>
      <vt:lpstr>Biometrics</vt:lpstr>
      <vt:lpstr>Wide area surveillance</vt:lpstr>
      <vt:lpstr>Optical character recognition (OCR)</vt:lpstr>
      <vt:lpstr>Toys and Robots</vt:lpstr>
      <vt:lpstr>Mobile visual search: Google Goggles</vt:lpstr>
      <vt:lpstr>Mobile visual search: iPhone Apps</vt:lpstr>
      <vt:lpstr>Automotive safety</vt:lpstr>
      <vt:lpstr>Vision in supermarkets</vt:lpstr>
      <vt:lpstr>Vision-­‐based interaction (and games)</vt:lpstr>
      <vt:lpstr>Vision for robotics, space explora.on</vt:lpstr>
      <vt:lpstr>Today’s agenda</vt:lpstr>
      <vt:lpstr>Contacting instructor and TA</vt:lpstr>
      <vt:lpstr>Topics (12 lectures)</vt:lpstr>
      <vt:lpstr>Your Grades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 Introduc.on to “Computer Vision”</dc:title>
  <cp:lastModifiedBy>Su Jingyong</cp:lastModifiedBy>
  <cp:revision>71</cp:revision>
  <dcterms:created xsi:type="dcterms:W3CDTF">2020-10-05T08:55:15Z</dcterms:created>
  <dcterms:modified xsi:type="dcterms:W3CDTF">2022-04-04T02:33:21Z</dcterms:modified>
</cp:coreProperties>
</file>